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2" r:id="rId1"/>
  </p:sldMasterIdLst>
  <p:sldIdLst>
    <p:sldId id="256" r:id="rId2"/>
    <p:sldId id="257" r:id="rId3"/>
    <p:sldId id="258" r:id="rId4"/>
    <p:sldId id="259" r:id="rId5"/>
    <p:sldId id="279" r:id="rId6"/>
    <p:sldId id="263" r:id="rId7"/>
    <p:sldId id="260" r:id="rId8"/>
    <p:sldId id="276" r:id="rId9"/>
    <p:sldId id="261" r:id="rId10"/>
    <p:sldId id="265" r:id="rId11"/>
    <p:sldId id="262" r:id="rId12"/>
    <p:sldId id="277" r:id="rId13"/>
    <p:sldId id="264" r:id="rId14"/>
    <p:sldId id="266" r:id="rId15"/>
    <p:sldId id="267" r:id="rId16"/>
    <p:sldId id="268" r:id="rId17"/>
    <p:sldId id="269" r:id="rId18"/>
    <p:sldId id="271" r:id="rId19"/>
    <p:sldId id="273" r:id="rId20"/>
    <p:sldId id="274" r:id="rId21"/>
    <p:sldId id="275"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0" d="100"/>
          <a:sy n="70" d="100"/>
        </p:scale>
        <p:origin x="714"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D37E91E-59C1-4E2F-B5AB-28207253F1BF}" type="datetimeFigureOut">
              <a:rPr lang="en-US" smtClean="0"/>
              <a:t>12/14/2017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2CD4C3-9ECF-42D4-B14C-6B44C85CE1C2}" type="slidenum">
              <a:rPr lang="en-US" smtClean="0"/>
              <a:t>‹#›</a:t>
            </a:fld>
            <a:endParaRPr lang="en-US"/>
          </a:p>
        </p:txBody>
      </p:sp>
    </p:spTree>
    <p:extLst>
      <p:ext uri="{BB962C8B-B14F-4D97-AF65-F5344CB8AC3E}">
        <p14:creationId xmlns:p14="http://schemas.microsoft.com/office/powerpoint/2010/main" val="1803487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D37E91E-59C1-4E2F-B5AB-28207253F1BF}" type="datetimeFigureOut">
              <a:rPr lang="en-US" smtClean="0"/>
              <a:t>12/14/2017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42CD4C3-9ECF-42D4-B14C-6B44C85CE1C2}" type="slidenum">
              <a:rPr lang="en-US" smtClean="0"/>
              <a:t>‹#›</a:t>
            </a:fld>
            <a:endParaRPr lang="en-US"/>
          </a:p>
        </p:txBody>
      </p:sp>
    </p:spTree>
    <p:extLst>
      <p:ext uri="{BB962C8B-B14F-4D97-AF65-F5344CB8AC3E}">
        <p14:creationId xmlns:p14="http://schemas.microsoft.com/office/powerpoint/2010/main" val="5762765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D37E91E-59C1-4E2F-B5AB-28207253F1BF}" type="datetimeFigureOut">
              <a:rPr lang="en-US" smtClean="0"/>
              <a:t>12/14/2017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2CD4C3-9ECF-42D4-B14C-6B44C85CE1C2}" type="slidenum">
              <a:rPr lang="en-US" smtClean="0"/>
              <a:t>‹#›</a:t>
            </a:fld>
            <a:endParaRPr lang="en-US"/>
          </a:p>
        </p:txBody>
      </p:sp>
    </p:spTree>
    <p:extLst>
      <p:ext uri="{BB962C8B-B14F-4D97-AF65-F5344CB8AC3E}">
        <p14:creationId xmlns:p14="http://schemas.microsoft.com/office/powerpoint/2010/main" val="168309353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smtClean="0"/>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smtClean="0"/>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D37E91E-59C1-4E2F-B5AB-28207253F1BF}" type="datetimeFigureOut">
              <a:rPr lang="en-US" smtClean="0"/>
              <a:t>12/14/2017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2CD4C3-9ECF-42D4-B14C-6B44C85CE1C2}" type="slidenum">
              <a:rPr lang="en-US" smtClean="0"/>
              <a:t>‹#›</a:t>
            </a:fld>
            <a:endParaRPr lang="en-US"/>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404774741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D37E91E-59C1-4E2F-B5AB-28207253F1BF}" type="datetimeFigureOut">
              <a:rPr lang="en-US" smtClean="0"/>
              <a:t>12/14/2017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2CD4C3-9ECF-42D4-B14C-6B44C85CE1C2}" type="slidenum">
              <a:rPr lang="en-US" smtClean="0"/>
              <a:t>‹#›</a:t>
            </a:fld>
            <a:endParaRPr lang="en-US"/>
          </a:p>
        </p:txBody>
      </p:sp>
    </p:spTree>
    <p:extLst>
      <p:ext uri="{BB962C8B-B14F-4D97-AF65-F5344CB8AC3E}">
        <p14:creationId xmlns:p14="http://schemas.microsoft.com/office/powerpoint/2010/main" val="322795624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BD37E91E-59C1-4E2F-B5AB-28207253F1BF}" type="datetimeFigureOut">
              <a:rPr lang="en-US" smtClean="0"/>
              <a:t>12/14/2017</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2CD4C3-9ECF-42D4-B14C-6B44C85CE1C2}" type="slidenum">
              <a:rPr lang="en-US" smtClean="0"/>
              <a:t>‹#›</a:t>
            </a:fld>
            <a:endParaRPr lang="en-US"/>
          </a:p>
        </p:txBody>
      </p:sp>
    </p:spTree>
    <p:extLst>
      <p:ext uri="{BB962C8B-B14F-4D97-AF65-F5344CB8AC3E}">
        <p14:creationId xmlns:p14="http://schemas.microsoft.com/office/powerpoint/2010/main" val="97304432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BD37E91E-59C1-4E2F-B5AB-28207253F1BF}" type="datetimeFigureOut">
              <a:rPr lang="en-US" smtClean="0"/>
              <a:t>12/14/2017</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2CD4C3-9ECF-42D4-B14C-6B44C85CE1C2}" type="slidenum">
              <a:rPr lang="en-US" smtClean="0"/>
              <a:t>‹#›</a:t>
            </a:fld>
            <a:endParaRPr lang="en-US"/>
          </a:p>
        </p:txBody>
      </p:sp>
    </p:spTree>
    <p:extLst>
      <p:ext uri="{BB962C8B-B14F-4D97-AF65-F5344CB8AC3E}">
        <p14:creationId xmlns:p14="http://schemas.microsoft.com/office/powerpoint/2010/main" val="321791362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D37E91E-59C1-4E2F-B5AB-28207253F1BF}" type="datetimeFigureOut">
              <a:rPr lang="en-US" smtClean="0"/>
              <a:t>12/14/2017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2CD4C3-9ECF-42D4-B14C-6B44C85CE1C2}" type="slidenum">
              <a:rPr lang="en-US" smtClean="0"/>
              <a:t>‹#›</a:t>
            </a:fld>
            <a:endParaRPr lang="en-US"/>
          </a:p>
        </p:txBody>
      </p:sp>
    </p:spTree>
    <p:extLst>
      <p:ext uri="{BB962C8B-B14F-4D97-AF65-F5344CB8AC3E}">
        <p14:creationId xmlns:p14="http://schemas.microsoft.com/office/powerpoint/2010/main" val="282755859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D37E91E-59C1-4E2F-B5AB-28207253F1BF}" type="datetimeFigureOut">
              <a:rPr lang="en-US" smtClean="0"/>
              <a:t>12/14/2017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2CD4C3-9ECF-42D4-B14C-6B44C85CE1C2}" type="slidenum">
              <a:rPr lang="en-US" smtClean="0"/>
              <a:t>‹#›</a:t>
            </a:fld>
            <a:endParaRPr lang="en-US"/>
          </a:p>
        </p:txBody>
      </p:sp>
    </p:spTree>
    <p:extLst>
      <p:ext uri="{BB962C8B-B14F-4D97-AF65-F5344CB8AC3E}">
        <p14:creationId xmlns:p14="http://schemas.microsoft.com/office/powerpoint/2010/main" val="4201355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p>
            <a:fld id="{BD37E91E-59C1-4E2F-B5AB-28207253F1BF}" type="datetimeFigureOut">
              <a:rPr lang="en-US" smtClean="0"/>
              <a:t>12/14/2017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2CD4C3-9ECF-42D4-B14C-6B44C85CE1C2}" type="slidenum">
              <a:rPr lang="en-US" smtClean="0"/>
              <a:t>‹#›</a:t>
            </a:fld>
            <a:endParaRPr lang="en-US"/>
          </a:p>
        </p:txBody>
      </p:sp>
    </p:spTree>
    <p:extLst>
      <p:ext uri="{BB962C8B-B14F-4D97-AF65-F5344CB8AC3E}">
        <p14:creationId xmlns:p14="http://schemas.microsoft.com/office/powerpoint/2010/main" val="8946302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D37E91E-59C1-4E2F-B5AB-28207253F1BF}" type="datetimeFigureOut">
              <a:rPr lang="en-US" smtClean="0"/>
              <a:t>12/14/2017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2CD4C3-9ECF-42D4-B14C-6B44C85CE1C2}" type="slidenum">
              <a:rPr lang="en-US" smtClean="0"/>
              <a:t>‹#›</a:t>
            </a:fld>
            <a:endParaRPr lang="en-US"/>
          </a:p>
        </p:txBody>
      </p:sp>
    </p:spTree>
    <p:extLst>
      <p:ext uri="{BB962C8B-B14F-4D97-AF65-F5344CB8AC3E}">
        <p14:creationId xmlns:p14="http://schemas.microsoft.com/office/powerpoint/2010/main" val="16073395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D37E91E-59C1-4E2F-B5AB-28207253F1BF}" type="datetimeFigureOut">
              <a:rPr lang="en-US" smtClean="0"/>
              <a:t>12/14/2017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42CD4C3-9ECF-42D4-B14C-6B44C85CE1C2}" type="slidenum">
              <a:rPr lang="en-US" smtClean="0"/>
              <a:t>‹#›</a:t>
            </a:fld>
            <a:endParaRPr lang="en-US"/>
          </a:p>
        </p:txBody>
      </p:sp>
    </p:spTree>
    <p:extLst>
      <p:ext uri="{BB962C8B-B14F-4D97-AF65-F5344CB8AC3E}">
        <p14:creationId xmlns:p14="http://schemas.microsoft.com/office/powerpoint/2010/main" val="32998675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D37E91E-59C1-4E2F-B5AB-28207253F1BF}" type="datetimeFigureOut">
              <a:rPr lang="en-US" smtClean="0"/>
              <a:t>12/14/2017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42CD4C3-9ECF-42D4-B14C-6B44C85CE1C2}" type="slidenum">
              <a:rPr lang="en-US" smtClean="0"/>
              <a:t>‹#›</a:t>
            </a:fld>
            <a:endParaRPr lang="en-US"/>
          </a:p>
        </p:txBody>
      </p:sp>
    </p:spTree>
    <p:extLst>
      <p:ext uri="{BB962C8B-B14F-4D97-AF65-F5344CB8AC3E}">
        <p14:creationId xmlns:p14="http://schemas.microsoft.com/office/powerpoint/2010/main" val="37208821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BD37E91E-59C1-4E2F-B5AB-28207253F1BF}" type="datetimeFigureOut">
              <a:rPr lang="en-US" smtClean="0"/>
              <a:t>12/14/2017</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E42CD4C3-9ECF-42D4-B14C-6B44C85CE1C2}" type="slidenum">
              <a:rPr lang="en-US" smtClean="0"/>
              <a:t>‹#›</a:t>
            </a:fld>
            <a:endParaRPr lang="en-US"/>
          </a:p>
        </p:txBody>
      </p:sp>
    </p:spTree>
    <p:extLst>
      <p:ext uri="{BB962C8B-B14F-4D97-AF65-F5344CB8AC3E}">
        <p14:creationId xmlns:p14="http://schemas.microsoft.com/office/powerpoint/2010/main" val="138311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BD37E91E-59C1-4E2F-B5AB-28207253F1BF}" type="datetimeFigureOut">
              <a:rPr lang="en-US" smtClean="0"/>
              <a:t>12/14/2017</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E42CD4C3-9ECF-42D4-B14C-6B44C85CE1C2}" type="slidenum">
              <a:rPr lang="en-US" smtClean="0"/>
              <a:t>‹#›</a:t>
            </a:fld>
            <a:endParaRPr lang="en-US"/>
          </a:p>
        </p:txBody>
      </p:sp>
    </p:spTree>
    <p:extLst>
      <p:ext uri="{BB962C8B-B14F-4D97-AF65-F5344CB8AC3E}">
        <p14:creationId xmlns:p14="http://schemas.microsoft.com/office/powerpoint/2010/main" val="21243429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p:txBody>
          <a:bodyPr/>
          <a:lstStyle/>
          <a:p>
            <a:fld id="{BD37E91E-59C1-4E2F-B5AB-28207253F1BF}" type="datetimeFigureOut">
              <a:rPr lang="en-US" smtClean="0"/>
              <a:t>12/14/2017</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E42CD4C3-9ECF-42D4-B14C-6B44C85CE1C2}" type="slidenum">
              <a:rPr lang="en-US" smtClean="0"/>
              <a:t>‹#›</a:t>
            </a:fld>
            <a:endParaRPr lang="en-US"/>
          </a:p>
        </p:txBody>
      </p:sp>
    </p:spTree>
    <p:extLst>
      <p:ext uri="{BB962C8B-B14F-4D97-AF65-F5344CB8AC3E}">
        <p14:creationId xmlns:p14="http://schemas.microsoft.com/office/powerpoint/2010/main" val="23464474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D37E91E-59C1-4E2F-B5AB-28207253F1BF}" type="datetimeFigureOut">
              <a:rPr lang="en-US" smtClean="0"/>
              <a:t>12/14/2017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42CD4C3-9ECF-42D4-B14C-6B44C85CE1C2}" type="slidenum">
              <a:rPr lang="en-US" smtClean="0"/>
              <a:t>‹#›</a:t>
            </a:fld>
            <a:endParaRPr lang="en-US"/>
          </a:p>
        </p:txBody>
      </p:sp>
    </p:spTree>
    <p:extLst>
      <p:ext uri="{BB962C8B-B14F-4D97-AF65-F5344CB8AC3E}">
        <p14:creationId xmlns:p14="http://schemas.microsoft.com/office/powerpoint/2010/main" val="13530654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BD37E91E-59C1-4E2F-B5AB-28207253F1BF}" type="datetimeFigureOut">
              <a:rPr lang="en-US" smtClean="0"/>
              <a:t>12/14/2017</a:t>
            </a:fld>
            <a:endParaRPr lang="en-US"/>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E42CD4C3-9ECF-42D4-B14C-6B44C85CE1C2}" type="slidenum">
              <a:rPr lang="en-US" smtClean="0"/>
              <a:t>‹#›</a:t>
            </a:fld>
            <a:endParaRPr lang="en-US"/>
          </a:p>
        </p:txBody>
      </p:sp>
    </p:spTree>
    <p:extLst>
      <p:ext uri="{BB962C8B-B14F-4D97-AF65-F5344CB8AC3E}">
        <p14:creationId xmlns:p14="http://schemas.microsoft.com/office/powerpoint/2010/main" val="1828277190"/>
      </p:ext>
    </p:extLst>
  </p:cSld>
  <p:clrMap bg1="dk1" tx1="lt1" bg2="dk2" tx2="lt2" accent1="accent1" accent2="accent2" accent3="accent3" accent4="accent4" accent5="accent5" accent6="accent6" hlink="hlink" folHlink="folHlink"/>
  <p:sldLayoutIdLst>
    <p:sldLayoutId id="2147483763" r:id="rId1"/>
    <p:sldLayoutId id="2147483764" r:id="rId2"/>
    <p:sldLayoutId id="2147483765" r:id="rId3"/>
    <p:sldLayoutId id="2147483766" r:id="rId4"/>
    <p:sldLayoutId id="2147483767" r:id="rId5"/>
    <p:sldLayoutId id="2147483768" r:id="rId6"/>
    <p:sldLayoutId id="2147483769" r:id="rId7"/>
    <p:sldLayoutId id="2147483770" r:id="rId8"/>
    <p:sldLayoutId id="2147483771" r:id="rId9"/>
    <p:sldLayoutId id="2147483772" r:id="rId10"/>
    <p:sldLayoutId id="2147483773" r:id="rId11"/>
    <p:sldLayoutId id="2147483774" r:id="rId12"/>
    <p:sldLayoutId id="2147483775" r:id="rId13"/>
    <p:sldLayoutId id="2147483776" r:id="rId14"/>
    <p:sldLayoutId id="2147483777" r:id="rId15"/>
    <p:sldLayoutId id="2147483778" r:id="rId16"/>
    <p:sldLayoutId id="2147483779"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form%20(1).docx" TargetMode="External"/><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1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http://ihub.asu.edu.eg/evr.html" TargetMode="External"/><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2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http://ihub.asu.edu.eg/evr.html" TargetMode="External"/><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chor="ctr"/>
          <a:lstStyle/>
          <a:p>
            <a:r>
              <a:rPr lang="en-US" dirty="0" smtClean="0"/>
              <a:t>EVER Egypt 2018</a:t>
            </a:r>
            <a:endParaRPr lang="en-US" dirty="0"/>
          </a:p>
        </p:txBody>
      </p:sp>
      <p:sp>
        <p:nvSpPr>
          <p:cNvPr id="3" name="Subtitle 2"/>
          <p:cNvSpPr>
            <a:spLocks noGrp="1"/>
          </p:cNvSpPr>
          <p:nvPr>
            <p:ph type="subTitle" idx="1"/>
          </p:nvPr>
        </p:nvSpPr>
        <p:spPr/>
        <p:txBody>
          <a:bodyPr/>
          <a:lstStyle/>
          <a:p>
            <a:r>
              <a:rPr lang="en-US" dirty="0" smtClean="0"/>
              <a:t>Event Orientation and Introductory </a:t>
            </a:r>
            <a:r>
              <a:rPr lang="en-US" dirty="0" smtClean="0"/>
              <a:t>Session</a:t>
            </a:r>
          </a:p>
          <a:p>
            <a:r>
              <a:rPr lang="en-US" dirty="0" smtClean="0"/>
              <a:t>Presented by : Ali A. Hosny , EVER Project manager</a:t>
            </a:r>
            <a:endParaRPr lang="en-US" dirty="0"/>
          </a:p>
        </p:txBody>
      </p:sp>
      <p:pic>
        <p:nvPicPr>
          <p:cNvPr id="4" name="Picture 3" descr="C:\Users\mghoneima\Downloads\ASRT.jpg"/>
          <p:cNvPicPr/>
          <p:nvPr/>
        </p:nvPicPr>
        <p:blipFill rotWithShape="1">
          <a:blip r:embed="rId2" cstate="print">
            <a:extLst>
              <a:ext uri="{28A0092B-C50C-407E-A947-70E740481C1C}">
                <a14:useLocalDpi xmlns:a14="http://schemas.microsoft.com/office/drawing/2010/main" val="0"/>
              </a:ext>
            </a:extLst>
          </a:blip>
          <a:srcRect b="12691"/>
          <a:stretch/>
        </p:blipFill>
        <p:spPr bwMode="auto">
          <a:xfrm>
            <a:off x="10403209" y="100716"/>
            <a:ext cx="744714" cy="649056"/>
          </a:xfrm>
          <a:prstGeom prst="rect">
            <a:avLst/>
          </a:prstGeom>
          <a:noFill/>
          <a:ln>
            <a:noFill/>
          </a:ln>
          <a:effectLst>
            <a:softEdge rad="63500"/>
          </a:effectLst>
        </p:spPr>
      </p:pic>
      <p:pic>
        <p:nvPicPr>
          <p:cNvPr id="5" name="Picture 4" descr="C:\Users\mghoneima\Downloads\iHub-Logo.jpg"/>
          <p:cNvPicPr/>
          <p:nvPr/>
        </p:nvPicPr>
        <p:blipFill rotWithShape="1">
          <a:blip r:embed="rId3" cstate="print">
            <a:extLst>
              <a:ext uri="{28A0092B-C50C-407E-A947-70E740481C1C}">
                <a14:useLocalDpi xmlns:a14="http://schemas.microsoft.com/office/drawing/2010/main" val="0"/>
              </a:ext>
            </a:extLst>
          </a:blip>
          <a:srcRect b="-11729"/>
          <a:stretch/>
        </p:blipFill>
        <p:spPr bwMode="auto">
          <a:xfrm>
            <a:off x="10393407" y="749772"/>
            <a:ext cx="773766" cy="366759"/>
          </a:xfrm>
          <a:prstGeom prst="rect">
            <a:avLst/>
          </a:prstGeom>
          <a:noFill/>
          <a:ln>
            <a:noFill/>
          </a:ln>
          <a:effectLst>
            <a:softEdge rad="63500"/>
          </a:effectLst>
        </p:spPr>
      </p:pic>
    </p:spTree>
    <p:extLst>
      <p:ext uri="{BB962C8B-B14F-4D97-AF65-F5344CB8AC3E}">
        <p14:creationId xmlns:p14="http://schemas.microsoft.com/office/powerpoint/2010/main" val="351809800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Teams Registration</a:t>
            </a:r>
            <a:endParaRPr lang="en-US" dirty="0"/>
          </a:p>
        </p:txBody>
      </p:sp>
      <p:sp>
        <p:nvSpPr>
          <p:cNvPr id="3" name="Content Placeholder 2"/>
          <p:cNvSpPr>
            <a:spLocks noGrp="1"/>
          </p:cNvSpPr>
          <p:nvPr>
            <p:ph idx="1"/>
          </p:nvPr>
        </p:nvSpPr>
        <p:spPr/>
        <p:txBody>
          <a:bodyPr/>
          <a:lstStyle/>
          <a:p>
            <a:r>
              <a:rPr lang="en-US" dirty="0"/>
              <a:t>Team Manager must provide his full contact details (Mobile Number and Email) in the registration and hold full liability incase of miscommunication due to incorrect contact details. </a:t>
            </a:r>
            <a:endParaRPr lang="en-US" dirty="0" smtClean="0"/>
          </a:p>
          <a:p>
            <a:endParaRPr lang="en-US" dirty="0" smtClean="0"/>
          </a:p>
          <a:p>
            <a:r>
              <a:rPr lang="en-US" dirty="0" smtClean="0"/>
              <a:t>For all teams , kindly finish your registration before the 15</a:t>
            </a:r>
            <a:r>
              <a:rPr lang="en-US" baseline="30000" dirty="0" smtClean="0"/>
              <a:t>th</a:t>
            </a:r>
            <a:r>
              <a:rPr lang="en-US" dirty="0" smtClean="0"/>
              <a:t> of January 2018. </a:t>
            </a:r>
          </a:p>
          <a:p>
            <a:endParaRPr lang="en-US" dirty="0" smtClean="0"/>
          </a:p>
          <a:p>
            <a:r>
              <a:rPr lang="en-US" dirty="0" smtClean="0"/>
              <a:t>Regarding the Faculty Endorsement letter please submit it Signed , Stamped and Scanned in PDF form , in the same format as the attached </a:t>
            </a:r>
            <a:r>
              <a:rPr lang="en-US" dirty="0" smtClean="0">
                <a:hlinkClick r:id="rId2" action="ppaction://hlinkfile"/>
              </a:rPr>
              <a:t>template</a:t>
            </a:r>
            <a:r>
              <a:rPr lang="en-US" dirty="0" smtClean="0"/>
              <a:t> in the registration form.</a:t>
            </a:r>
            <a:endParaRPr lang="en-US" dirty="0"/>
          </a:p>
        </p:txBody>
      </p:sp>
      <p:pic>
        <p:nvPicPr>
          <p:cNvPr id="6" name="Picture 5" descr="C:\Users\mghoneima\Downloads\ASRT.jpg"/>
          <p:cNvPicPr/>
          <p:nvPr/>
        </p:nvPicPr>
        <p:blipFill rotWithShape="1">
          <a:blip r:embed="rId3" cstate="print">
            <a:extLst>
              <a:ext uri="{28A0092B-C50C-407E-A947-70E740481C1C}">
                <a14:useLocalDpi xmlns:a14="http://schemas.microsoft.com/office/drawing/2010/main" val="0"/>
              </a:ext>
            </a:extLst>
          </a:blip>
          <a:srcRect b="12691"/>
          <a:stretch/>
        </p:blipFill>
        <p:spPr bwMode="auto">
          <a:xfrm>
            <a:off x="10403209" y="100716"/>
            <a:ext cx="744714" cy="649056"/>
          </a:xfrm>
          <a:prstGeom prst="rect">
            <a:avLst/>
          </a:prstGeom>
          <a:noFill/>
          <a:ln>
            <a:noFill/>
          </a:ln>
          <a:effectLst>
            <a:softEdge rad="63500"/>
          </a:effectLst>
        </p:spPr>
      </p:pic>
      <p:pic>
        <p:nvPicPr>
          <p:cNvPr id="9" name="Picture 8" descr="C:\Users\mghoneima\Downloads\iHub-Logo.jpg"/>
          <p:cNvPicPr/>
          <p:nvPr/>
        </p:nvPicPr>
        <p:blipFill rotWithShape="1">
          <a:blip r:embed="rId4" cstate="print">
            <a:extLst>
              <a:ext uri="{28A0092B-C50C-407E-A947-70E740481C1C}">
                <a14:useLocalDpi xmlns:a14="http://schemas.microsoft.com/office/drawing/2010/main" val="0"/>
              </a:ext>
            </a:extLst>
          </a:blip>
          <a:srcRect b="-11729"/>
          <a:stretch/>
        </p:blipFill>
        <p:spPr bwMode="auto">
          <a:xfrm>
            <a:off x="10393407" y="749772"/>
            <a:ext cx="773766" cy="366759"/>
          </a:xfrm>
          <a:prstGeom prst="rect">
            <a:avLst/>
          </a:prstGeom>
          <a:noFill/>
          <a:ln>
            <a:noFill/>
          </a:ln>
          <a:effectLst>
            <a:softEdge rad="63500"/>
          </a:effectLst>
        </p:spPr>
      </p:pic>
    </p:spTree>
    <p:extLst>
      <p:ext uri="{BB962C8B-B14F-4D97-AF65-F5344CB8AC3E}">
        <p14:creationId xmlns:p14="http://schemas.microsoft.com/office/powerpoint/2010/main" val="354419852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Teams Selection and </a:t>
            </a:r>
            <a:r>
              <a:rPr lang="en-US" dirty="0" smtClean="0"/>
              <a:t>Short-listings</a:t>
            </a:r>
            <a:endParaRPr lang="en-US" dirty="0"/>
          </a:p>
        </p:txBody>
      </p:sp>
      <p:sp>
        <p:nvSpPr>
          <p:cNvPr id="3" name="Content Placeholder 2"/>
          <p:cNvSpPr>
            <a:spLocks noGrp="1"/>
          </p:cNvSpPr>
          <p:nvPr>
            <p:ph idx="1"/>
          </p:nvPr>
        </p:nvSpPr>
        <p:spPr/>
        <p:txBody>
          <a:bodyPr>
            <a:normAutofit/>
          </a:bodyPr>
          <a:lstStyle/>
          <a:p>
            <a:r>
              <a:rPr lang="en-US" dirty="0" smtClean="0"/>
              <a:t>EVER </a:t>
            </a:r>
            <a:r>
              <a:rPr lang="en-US" dirty="0"/>
              <a:t>Egypt organizers will review all applications and will start a selection phase to </a:t>
            </a:r>
            <a:r>
              <a:rPr lang="en-US" dirty="0" smtClean="0"/>
              <a:t>select </a:t>
            </a:r>
            <a:r>
              <a:rPr lang="en-US" dirty="0"/>
              <a:t>the competing teams to join the rally. </a:t>
            </a:r>
          </a:p>
          <a:p>
            <a:r>
              <a:rPr lang="en-US" dirty="0"/>
              <a:t>Selection will be based on criteria that in short measures </a:t>
            </a:r>
            <a:r>
              <a:rPr lang="en-US" b="1" dirty="0"/>
              <a:t>the quality of the teams proposed entry</a:t>
            </a:r>
            <a:r>
              <a:rPr lang="en-US" dirty="0"/>
              <a:t>, </a:t>
            </a:r>
            <a:r>
              <a:rPr lang="en-US" b="1" dirty="0"/>
              <a:t>their spirit of competition of the team and their ability to deliver a competitive vehicle on time for </a:t>
            </a:r>
            <a:r>
              <a:rPr lang="en-US" b="1" dirty="0" smtClean="0"/>
              <a:t>EVER</a:t>
            </a:r>
            <a:r>
              <a:rPr lang="en-US" dirty="0" smtClean="0"/>
              <a:t>.</a:t>
            </a:r>
          </a:p>
          <a:p>
            <a:r>
              <a:rPr lang="en-US" dirty="0" smtClean="0"/>
              <a:t>Selected teams will enter the EVER Academy Phase</a:t>
            </a:r>
            <a:r>
              <a:rPr lang="en-US" dirty="0" smtClean="0"/>
              <a:t> </a:t>
            </a:r>
            <a:endParaRPr lang="en-US" dirty="0"/>
          </a:p>
          <a:p>
            <a:r>
              <a:rPr lang="en-US" dirty="0" smtClean="0"/>
              <a:t>Short listing Selection </a:t>
            </a:r>
            <a:r>
              <a:rPr lang="en-US" dirty="0"/>
              <a:t>to be judged for all the registering teams and will be involving; the review of a </a:t>
            </a:r>
            <a:r>
              <a:rPr lang="en-US" b="1" dirty="0"/>
              <a:t>Design Report</a:t>
            </a:r>
            <a:r>
              <a:rPr lang="en-US" dirty="0"/>
              <a:t> that will be submitted by all registered teams after attending the </a:t>
            </a:r>
            <a:r>
              <a:rPr lang="en-US" dirty="0" smtClean="0"/>
              <a:t>EVER </a:t>
            </a:r>
            <a:r>
              <a:rPr lang="en-US" dirty="0"/>
              <a:t>training academy and measurement of various team KPI’s throughout this phase</a:t>
            </a:r>
            <a:r>
              <a:rPr lang="en-US" dirty="0" smtClean="0"/>
              <a:t>.</a:t>
            </a:r>
            <a:r>
              <a:rPr lang="en-US" dirty="0"/>
              <a:t> </a:t>
            </a:r>
          </a:p>
        </p:txBody>
      </p:sp>
      <p:pic>
        <p:nvPicPr>
          <p:cNvPr id="8" name="Picture 7" descr="C:\Users\mghoneima\Downloads\ASRT.jpg"/>
          <p:cNvPicPr/>
          <p:nvPr/>
        </p:nvPicPr>
        <p:blipFill rotWithShape="1">
          <a:blip r:embed="rId2" cstate="print">
            <a:extLst>
              <a:ext uri="{28A0092B-C50C-407E-A947-70E740481C1C}">
                <a14:useLocalDpi xmlns:a14="http://schemas.microsoft.com/office/drawing/2010/main" val="0"/>
              </a:ext>
            </a:extLst>
          </a:blip>
          <a:srcRect b="12691"/>
          <a:stretch/>
        </p:blipFill>
        <p:spPr bwMode="auto">
          <a:xfrm>
            <a:off x="10403209" y="100716"/>
            <a:ext cx="744714" cy="649056"/>
          </a:xfrm>
          <a:prstGeom prst="rect">
            <a:avLst/>
          </a:prstGeom>
          <a:noFill/>
          <a:ln>
            <a:noFill/>
          </a:ln>
          <a:effectLst>
            <a:softEdge rad="63500"/>
          </a:effectLst>
        </p:spPr>
      </p:pic>
      <p:pic>
        <p:nvPicPr>
          <p:cNvPr id="9" name="Picture 8" descr="C:\Users\mghoneima\Downloads\iHub-Logo.jpg"/>
          <p:cNvPicPr/>
          <p:nvPr/>
        </p:nvPicPr>
        <p:blipFill rotWithShape="1">
          <a:blip r:embed="rId3" cstate="print">
            <a:extLst>
              <a:ext uri="{28A0092B-C50C-407E-A947-70E740481C1C}">
                <a14:useLocalDpi xmlns:a14="http://schemas.microsoft.com/office/drawing/2010/main" val="0"/>
              </a:ext>
            </a:extLst>
          </a:blip>
          <a:srcRect b="-11729"/>
          <a:stretch/>
        </p:blipFill>
        <p:spPr bwMode="auto">
          <a:xfrm>
            <a:off x="10393407" y="749772"/>
            <a:ext cx="773766" cy="366759"/>
          </a:xfrm>
          <a:prstGeom prst="rect">
            <a:avLst/>
          </a:prstGeom>
          <a:noFill/>
          <a:ln>
            <a:noFill/>
          </a:ln>
          <a:effectLst>
            <a:softEdge rad="63500"/>
          </a:effectLst>
        </p:spPr>
      </p:pic>
    </p:spTree>
    <p:extLst>
      <p:ext uri="{BB962C8B-B14F-4D97-AF65-F5344CB8AC3E}">
        <p14:creationId xmlns:p14="http://schemas.microsoft.com/office/powerpoint/2010/main" val="148797690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Teams Selection and </a:t>
            </a:r>
            <a:r>
              <a:rPr lang="en-US" dirty="0" smtClean="0"/>
              <a:t>Short-listings</a:t>
            </a:r>
            <a:endParaRPr lang="en-US" dirty="0"/>
          </a:p>
        </p:txBody>
      </p:sp>
      <p:sp>
        <p:nvSpPr>
          <p:cNvPr id="3" name="Content Placeholder 2"/>
          <p:cNvSpPr>
            <a:spLocks noGrp="1"/>
          </p:cNvSpPr>
          <p:nvPr>
            <p:ph idx="1"/>
          </p:nvPr>
        </p:nvSpPr>
        <p:spPr/>
        <p:txBody>
          <a:bodyPr>
            <a:normAutofit/>
          </a:bodyPr>
          <a:lstStyle/>
          <a:p>
            <a:r>
              <a:rPr lang="en-US" dirty="0" smtClean="0"/>
              <a:t>EVER </a:t>
            </a:r>
            <a:r>
              <a:rPr lang="en-US" dirty="0"/>
              <a:t>Egypt will support the registered teams with technical and educational support (</a:t>
            </a:r>
            <a:r>
              <a:rPr lang="en-US" dirty="0" smtClean="0"/>
              <a:t>EVER </a:t>
            </a:r>
            <a:r>
              <a:rPr lang="en-US" dirty="0"/>
              <a:t>academy and Q&amp;A support). </a:t>
            </a:r>
            <a:endParaRPr lang="en-US" dirty="0" smtClean="0"/>
          </a:p>
          <a:p>
            <a:r>
              <a:rPr lang="en-US" dirty="0" smtClean="0"/>
              <a:t>Only members that are registered and attends the EVER Academy orientation will be eligible to attend the academy sessions.</a:t>
            </a:r>
            <a:endParaRPr lang="en-US" dirty="0"/>
          </a:p>
          <a:p>
            <a:r>
              <a:rPr lang="en-US" dirty="0" smtClean="0"/>
              <a:t>EVER Egypt will also provide the basic vehicle components to the best </a:t>
            </a:r>
            <a:r>
              <a:rPr lang="en-US" b="1" dirty="0" smtClean="0"/>
              <a:t>9</a:t>
            </a:r>
            <a:r>
              <a:rPr lang="en-US" dirty="0" smtClean="0"/>
              <a:t> </a:t>
            </a:r>
            <a:r>
              <a:rPr lang="en-US" b="1" dirty="0" smtClean="0"/>
              <a:t>university</a:t>
            </a:r>
            <a:r>
              <a:rPr lang="en-US" dirty="0" smtClean="0"/>
              <a:t> teams </a:t>
            </a:r>
            <a:r>
              <a:rPr lang="en-US" dirty="0"/>
              <a:t>along with scheduled faculty visits by </a:t>
            </a:r>
            <a:r>
              <a:rPr lang="en-US" dirty="0" smtClean="0"/>
              <a:t>EVER </a:t>
            </a:r>
            <a:r>
              <a:rPr lang="en-US" dirty="0"/>
              <a:t>technical team.</a:t>
            </a:r>
          </a:p>
          <a:p>
            <a:r>
              <a:rPr lang="en-US" dirty="0" smtClean="0"/>
              <a:t>Short listing the best 9 University teams will be according to the provided baseline design, that will be presented via a submitted design report by the teams.</a:t>
            </a:r>
            <a:endParaRPr lang="en-US" dirty="0"/>
          </a:p>
        </p:txBody>
      </p:sp>
      <p:pic>
        <p:nvPicPr>
          <p:cNvPr id="8" name="Picture 7" descr="C:\Users\mghoneima\Downloads\ASRT.jpg"/>
          <p:cNvPicPr/>
          <p:nvPr/>
        </p:nvPicPr>
        <p:blipFill rotWithShape="1">
          <a:blip r:embed="rId2" cstate="print">
            <a:extLst>
              <a:ext uri="{28A0092B-C50C-407E-A947-70E740481C1C}">
                <a14:useLocalDpi xmlns:a14="http://schemas.microsoft.com/office/drawing/2010/main" val="0"/>
              </a:ext>
            </a:extLst>
          </a:blip>
          <a:srcRect b="12691"/>
          <a:stretch/>
        </p:blipFill>
        <p:spPr bwMode="auto">
          <a:xfrm>
            <a:off x="10403209" y="100716"/>
            <a:ext cx="744714" cy="649056"/>
          </a:xfrm>
          <a:prstGeom prst="rect">
            <a:avLst/>
          </a:prstGeom>
          <a:noFill/>
          <a:ln>
            <a:noFill/>
          </a:ln>
          <a:effectLst>
            <a:softEdge rad="63500"/>
          </a:effectLst>
        </p:spPr>
      </p:pic>
      <p:pic>
        <p:nvPicPr>
          <p:cNvPr id="9" name="Picture 8" descr="C:\Users\mghoneima\Downloads\iHub-Logo.jpg"/>
          <p:cNvPicPr/>
          <p:nvPr/>
        </p:nvPicPr>
        <p:blipFill rotWithShape="1">
          <a:blip r:embed="rId3" cstate="print">
            <a:extLst>
              <a:ext uri="{28A0092B-C50C-407E-A947-70E740481C1C}">
                <a14:useLocalDpi xmlns:a14="http://schemas.microsoft.com/office/drawing/2010/main" val="0"/>
              </a:ext>
            </a:extLst>
          </a:blip>
          <a:srcRect b="-11729"/>
          <a:stretch/>
        </p:blipFill>
        <p:spPr bwMode="auto">
          <a:xfrm>
            <a:off x="10393407" y="749772"/>
            <a:ext cx="773766" cy="366759"/>
          </a:xfrm>
          <a:prstGeom prst="rect">
            <a:avLst/>
          </a:prstGeom>
          <a:noFill/>
          <a:ln>
            <a:noFill/>
          </a:ln>
          <a:effectLst>
            <a:softEdge rad="63500"/>
          </a:effectLst>
        </p:spPr>
      </p:pic>
    </p:spTree>
    <p:extLst>
      <p:ext uri="{BB962C8B-B14F-4D97-AF65-F5344CB8AC3E}">
        <p14:creationId xmlns:p14="http://schemas.microsoft.com/office/powerpoint/2010/main" val="204789658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EVER Phases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First Phase (EVER Academy) :</a:t>
            </a:r>
          </a:p>
          <a:p>
            <a:pPr lvl="1"/>
            <a:r>
              <a:rPr lang="en-US" dirty="0" smtClean="0"/>
              <a:t>Before this </a:t>
            </a:r>
            <a:r>
              <a:rPr lang="en-US" dirty="0"/>
              <a:t>phase, teams are expected to build their </a:t>
            </a:r>
            <a:r>
              <a:rPr lang="en-US" dirty="0" smtClean="0"/>
              <a:t>team that </a:t>
            </a:r>
            <a:r>
              <a:rPr lang="en-US" dirty="0"/>
              <a:t>are encouraged to be interdisciplinary to be able to perform all needed </a:t>
            </a:r>
            <a:r>
              <a:rPr lang="en-US" dirty="0" smtClean="0"/>
              <a:t>tasks and finalize </a:t>
            </a:r>
            <a:r>
              <a:rPr lang="en-US" dirty="0"/>
              <a:t>their </a:t>
            </a:r>
            <a:r>
              <a:rPr lang="en-US" dirty="0" smtClean="0"/>
              <a:t>registration before the EVER Academy Orientation</a:t>
            </a:r>
          </a:p>
          <a:p>
            <a:pPr lvl="1"/>
            <a:r>
              <a:rPr lang="en-US" dirty="0"/>
              <a:t>Teams with plausible organization will be accepted to move </a:t>
            </a:r>
            <a:r>
              <a:rPr lang="en-US" dirty="0" smtClean="0"/>
              <a:t>forward.</a:t>
            </a:r>
          </a:p>
          <a:p>
            <a:pPr lvl="1"/>
            <a:r>
              <a:rPr lang="en-US" dirty="0" smtClean="0"/>
              <a:t>A 1-day EVER Academy </a:t>
            </a:r>
            <a:r>
              <a:rPr lang="en-US" dirty="0"/>
              <a:t>orientation (Introduction to EV Design Workshop) will be held at HQ and all registered teams will be </a:t>
            </a:r>
            <a:r>
              <a:rPr lang="en-US" dirty="0" smtClean="0"/>
              <a:t>invited. </a:t>
            </a:r>
          </a:p>
          <a:p>
            <a:pPr lvl="1"/>
            <a:r>
              <a:rPr lang="en-US" dirty="0"/>
              <a:t>In this orientation the teams will know the competition rules and outlines along with some advices how to prepare for the </a:t>
            </a:r>
            <a:r>
              <a:rPr lang="en-US" dirty="0" smtClean="0"/>
              <a:t>EVER </a:t>
            </a:r>
            <a:r>
              <a:rPr lang="en-US" dirty="0"/>
              <a:t>Academy. </a:t>
            </a:r>
          </a:p>
          <a:p>
            <a:pPr lvl="1"/>
            <a:r>
              <a:rPr lang="en-US" dirty="0"/>
              <a:t>Participating teams will be invited to </a:t>
            </a:r>
            <a:r>
              <a:rPr lang="en-US" dirty="0" smtClean="0"/>
              <a:t>the </a:t>
            </a:r>
            <a:r>
              <a:rPr lang="en-US" dirty="0"/>
              <a:t>winter </a:t>
            </a:r>
            <a:r>
              <a:rPr lang="en-US" dirty="0" smtClean="0"/>
              <a:t>EVER </a:t>
            </a:r>
            <a:r>
              <a:rPr lang="en-US" dirty="0"/>
              <a:t>academy, in which they will attend sessions and </a:t>
            </a:r>
            <a:r>
              <a:rPr lang="en-US" dirty="0" smtClean="0"/>
              <a:t>workshops by the EVER Mentorship Technical Team </a:t>
            </a:r>
            <a:r>
              <a:rPr lang="en-US" dirty="0"/>
              <a:t>as introduction and training to Product Creation Strategy and overall </a:t>
            </a:r>
            <a:r>
              <a:rPr lang="en-US" dirty="0" smtClean="0"/>
              <a:t>Electric Vehicle Design</a:t>
            </a:r>
            <a:endParaRPr lang="en-US" dirty="0"/>
          </a:p>
          <a:p>
            <a:pPr lvl="1"/>
            <a:r>
              <a:rPr lang="en-US" dirty="0" smtClean="0"/>
              <a:t>Online </a:t>
            </a:r>
            <a:r>
              <a:rPr lang="en-US" dirty="0"/>
              <a:t>organization and technical support will be available throughout this phase.</a:t>
            </a:r>
          </a:p>
          <a:p>
            <a:endParaRPr lang="en-US" dirty="0"/>
          </a:p>
        </p:txBody>
      </p:sp>
      <p:pic>
        <p:nvPicPr>
          <p:cNvPr id="8" name="Picture 7" descr="C:\Users\mghoneima\Downloads\ASRT.jpg"/>
          <p:cNvPicPr/>
          <p:nvPr/>
        </p:nvPicPr>
        <p:blipFill rotWithShape="1">
          <a:blip r:embed="rId2" cstate="print">
            <a:extLst>
              <a:ext uri="{28A0092B-C50C-407E-A947-70E740481C1C}">
                <a14:useLocalDpi xmlns:a14="http://schemas.microsoft.com/office/drawing/2010/main" val="0"/>
              </a:ext>
            </a:extLst>
          </a:blip>
          <a:srcRect b="12691"/>
          <a:stretch/>
        </p:blipFill>
        <p:spPr bwMode="auto">
          <a:xfrm>
            <a:off x="10403209" y="100716"/>
            <a:ext cx="744714" cy="649056"/>
          </a:xfrm>
          <a:prstGeom prst="rect">
            <a:avLst/>
          </a:prstGeom>
          <a:noFill/>
          <a:ln>
            <a:noFill/>
          </a:ln>
          <a:effectLst>
            <a:softEdge rad="63500"/>
          </a:effectLst>
        </p:spPr>
      </p:pic>
      <p:pic>
        <p:nvPicPr>
          <p:cNvPr id="9" name="Picture 8" descr="C:\Users\mghoneima\Downloads\iHub-Logo.jpg"/>
          <p:cNvPicPr/>
          <p:nvPr/>
        </p:nvPicPr>
        <p:blipFill rotWithShape="1">
          <a:blip r:embed="rId3" cstate="print">
            <a:extLst>
              <a:ext uri="{28A0092B-C50C-407E-A947-70E740481C1C}">
                <a14:useLocalDpi xmlns:a14="http://schemas.microsoft.com/office/drawing/2010/main" val="0"/>
              </a:ext>
            </a:extLst>
          </a:blip>
          <a:srcRect b="-11729"/>
          <a:stretch/>
        </p:blipFill>
        <p:spPr bwMode="auto">
          <a:xfrm>
            <a:off x="10393407" y="749772"/>
            <a:ext cx="773766" cy="366759"/>
          </a:xfrm>
          <a:prstGeom prst="rect">
            <a:avLst/>
          </a:prstGeom>
          <a:noFill/>
          <a:ln>
            <a:noFill/>
          </a:ln>
          <a:effectLst>
            <a:softEdge rad="63500"/>
          </a:effectLst>
        </p:spPr>
      </p:pic>
    </p:spTree>
    <p:extLst>
      <p:ext uri="{BB962C8B-B14F-4D97-AF65-F5344CB8AC3E}">
        <p14:creationId xmlns:p14="http://schemas.microsoft.com/office/powerpoint/2010/main" val="195740234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EVER Phases</a:t>
            </a:r>
            <a:endParaRPr lang="en-US" dirty="0"/>
          </a:p>
        </p:txBody>
      </p:sp>
      <p:sp>
        <p:nvSpPr>
          <p:cNvPr id="3" name="Content Placeholder 2"/>
          <p:cNvSpPr>
            <a:spLocks noGrp="1"/>
          </p:cNvSpPr>
          <p:nvPr>
            <p:ph idx="1"/>
          </p:nvPr>
        </p:nvSpPr>
        <p:spPr>
          <a:xfrm>
            <a:off x="838200" y="1446663"/>
            <a:ext cx="10515600" cy="5104262"/>
          </a:xfrm>
        </p:spPr>
        <p:txBody>
          <a:bodyPr>
            <a:normAutofit fontScale="92500" lnSpcReduction="10000"/>
          </a:bodyPr>
          <a:lstStyle/>
          <a:p>
            <a:r>
              <a:rPr lang="en-US" dirty="0" smtClean="0"/>
              <a:t>Second Phase (Vehicle Design and Shortlisting):</a:t>
            </a:r>
          </a:p>
          <a:p>
            <a:pPr lvl="1"/>
            <a:r>
              <a:rPr lang="en-US" dirty="0"/>
              <a:t>By the end of </a:t>
            </a:r>
            <a:r>
              <a:rPr lang="en-US" dirty="0" smtClean="0"/>
              <a:t>EVER </a:t>
            </a:r>
            <a:r>
              <a:rPr lang="en-US" dirty="0"/>
              <a:t>Academy, all registered teams must start their detailed car design according to the training they received. </a:t>
            </a:r>
          </a:p>
          <a:p>
            <a:pPr lvl="1"/>
            <a:r>
              <a:rPr lang="en-US" dirty="0"/>
              <a:t>Online organization and technical support will be available throughout this phase.</a:t>
            </a:r>
          </a:p>
          <a:p>
            <a:pPr lvl="1"/>
            <a:r>
              <a:rPr lang="en-US" dirty="0"/>
              <a:t>In this phase all teams are expected to submit</a:t>
            </a:r>
          </a:p>
          <a:p>
            <a:pPr lvl="2"/>
            <a:r>
              <a:rPr lang="en-US" dirty="0"/>
              <a:t>their detailed designs and calculations for review. Each submission will be reviewed, assessed and feedback will be sent back</a:t>
            </a:r>
          </a:p>
          <a:p>
            <a:pPr lvl="2"/>
            <a:r>
              <a:rPr lang="en-US" dirty="0"/>
              <a:t>their business logic concept (BLC) </a:t>
            </a:r>
            <a:r>
              <a:rPr lang="en-US" dirty="0" smtClean="0"/>
              <a:t>document (if willing to go for a business plan off track award)</a:t>
            </a:r>
            <a:endParaRPr lang="en-US" dirty="0"/>
          </a:p>
          <a:p>
            <a:pPr lvl="1"/>
            <a:r>
              <a:rPr lang="en-US" dirty="0"/>
              <a:t>In this phase 9 Short-listed teams with acceptable designs (above a certain threshold showing potential of a safe and moving car) will be chosen to receive the hardware support and participate in the rally. </a:t>
            </a:r>
          </a:p>
          <a:p>
            <a:pPr lvl="1"/>
            <a:r>
              <a:rPr lang="en-US" dirty="0" smtClean="0"/>
              <a:t>EVER </a:t>
            </a:r>
            <a:r>
              <a:rPr lang="en-US" dirty="0"/>
              <a:t>technical team will work with the short listed teams and feed them back to optimize their designs.</a:t>
            </a:r>
          </a:p>
          <a:p>
            <a:pPr lvl="1"/>
            <a:r>
              <a:rPr lang="en-US" dirty="0"/>
              <a:t>At the end of this phase </a:t>
            </a:r>
            <a:r>
              <a:rPr lang="en-US" dirty="0" smtClean="0"/>
              <a:t>EVER </a:t>
            </a:r>
            <a:r>
              <a:rPr lang="en-US" dirty="0"/>
              <a:t>will grant vehicle basic component kit to </a:t>
            </a:r>
            <a:r>
              <a:rPr lang="en-US" dirty="0" smtClean="0"/>
              <a:t>the 9 </a:t>
            </a:r>
            <a:r>
              <a:rPr lang="en-US" dirty="0"/>
              <a:t>short listed teams that their cars will be based on. It will be delivered to their sites. And will also grant manufacturing clearance for the short listed teams</a:t>
            </a:r>
            <a:r>
              <a:rPr lang="en-US" dirty="0" smtClean="0"/>
              <a:t>.</a:t>
            </a:r>
          </a:p>
          <a:p>
            <a:pPr lvl="1"/>
            <a:endParaRPr lang="en-US" dirty="0"/>
          </a:p>
        </p:txBody>
      </p:sp>
      <p:pic>
        <p:nvPicPr>
          <p:cNvPr id="8" name="Picture 7" descr="C:\Users\mghoneima\Downloads\ASRT.jpg"/>
          <p:cNvPicPr/>
          <p:nvPr/>
        </p:nvPicPr>
        <p:blipFill rotWithShape="1">
          <a:blip r:embed="rId2" cstate="print">
            <a:extLst>
              <a:ext uri="{28A0092B-C50C-407E-A947-70E740481C1C}">
                <a14:useLocalDpi xmlns:a14="http://schemas.microsoft.com/office/drawing/2010/main" val="0"/>
              </a:ext>
            </a:extLst>
          </a:blip>
          <a:srcRect b="12691"/>
          <a:stretch/>
        </p:blipFill>
        <p:spPr bwMode="auto">
          <a:xfrm>
            <a:off x="10403209" y="100716"/>
            <a:ext cx="744714" cy="649056"/>
          </a:xfrm>
          <a:prstGeom prst="rect">
            <a:avLst/>
          </a:prstGeom>
          <a:noFill/>
          <a:ln>
            <a:noFill/>
          </a:ln>
          <a:effectLst>
            <a:softEdge rad="63500"/>
          </a:effectLst>
        </p:spPr>
      </p:pic>
      <p:pic>
        <p:nvPicPr>
          <p:cNvPr id="9" name="Picture 8" descr="C:\Users\mghoneima\Downloads\iHub-Logo.jpg"/>
          <p:cNvPicPr/>
          <p:nvPr/>
        </p:nvPicPr>
        <p:blipFill rotWithShape="1">
          <a:blip r:embed="rId3" cstate="print">
            <a:extLst>
              <a:ext uri="{28A0092B-C50C-407E-A947-70E740481C1C}">
                <a14:useLocalDpi xmlns:a14="http://schemas.microsoft.com/office/drawing/2010/main" val="0"/>
              </a:ext>
            </a:extLst>
          </a:blip>
          <a:srcRect b="-11729"/>
          <a:stretch/>
        </p:blipFill>
        <p:spPr bwMode="auto">
          <a:xfrm>
            <a:off x="10393407" y="749772"/>
            <a:ext cx="773766" cy="366759"/>
          </a:xfrm>
          <a:prstGeom prst="rect">
            <a:avLst/>
          </a:prstGeom>
          <a:noFill/>
          <a:ln>
            <a:noFill/>
          </a:ln>
          <a:effectLst>
            <a:softEdge rad="63500"/>
          </a:effectLst>
        </p:spPr>
      </p:pic>
    </p:spTree>
    <p:extLst>
      <p:ext uri="{BB962C8B-B14F-4D97-AF65-F5344CB8AC3E}">
        <p14:creationId xmlns:p14="http://schemas.microsoft.com/office/powerpoint/2010/main" val="237362516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EVER Phases</a:t>
            </a:r>
            <a:endParaRPr lang="en-US" dirty="0"/>
          </a:p>
        </p:txBody>
      </p:sp>
      <p:sp>
        <p:nvSpPr>
          <p:cNvPr id="3" name="Content Placeholder 2"/>
          <p:cNvSpPr>
            <a:spLocks noGrp="1"/>
          </p:cNvSpPr>
          <p:nvPr>
            <p:ph idx="1"/>
          </p:nvPr>
        </p:nvSpPr>
        <p:spPr/>
        <p:txBody>
          <a:bodyPr/>
          <a:lstStyle/>
          <a:p>
            <a:r>
              <a:rPr lang="en-US" b="1" dirty="0" smtClean="0"/>
              <a:t>Third Phase (Vehicle Manufacturing and Optimization): </a:t>
            </a:r>
          </a:p>
          <a:p>
            <a:pPr lvl="1"/>
            <a:r>
              <a:rPr lang="en-US" dirty="0"/>
              <a:t>Teams are now expected to manufacture, build, test and optimize their cars, while working on plans for acquiring the off-track awards.</a:t>
            </a:r>
          </a:p>
          <a:p>
            <a:pPr lvl="1"/>
            <a:r>
              <a:rPr lang="en-US" dirty="0"/>
              <a:t>In this phase, the technical mentors will conduct </a:t>
            </a:r>
            <a:r>
              <a:rPr lang="en-US" b="1" dirty="0"/>
              <a:t>multiple</a:t>
            </a:r>
            <a:r>
              <a:rPr lang="en-US" dirty="0"/>
              <a:t> site visits to monitor teams progress and mentor teams at their universities.</a:t>
            </a:r>
          </a:p>
          <a:p>
            <a:pPr lvl="1"/>
            <a:r>
              <a:rPr lang="en-US" dirty="0"/>
              <a:t>Online organization and technical support will be available throughout this phase.</a:t>
            </a:r>
          </a:p>
          <a:p>
            <a:endParaRPr lang="en-US" dirty="0"/>
          </a:p>
        </p:txBody>
      </p:sp>
      <p:pic>
        <p:nvPicPr>
          <p:cNvPr id="8" name="Picture 7" descr="C:\Users\mghoneima\Downloads\ASRT.jpg"/>
          <p:cNvPicPr/>
          <p:nvPr/>
        </p:nvPicPr>
        <p:blipFill rotWithShape="1">
          <a:blip r:embed="rId2" cstate="print">
            <a:extLst>
              <a:ext uri="{28A0092B-C50C-407E-A947-70E740481C1C}">
                <a14:useLocalDpi xmlns:a14="http://schemas.microsoft.com/office/drawing/2010/main" val="0"/>
              </a:ext>
            </a:extLst>
          </a:blip>
          <a:srcRect b="12691"/>
          <a:stretch/>
        </p:blipFill>
        <p:spPr bwMode="auto">
          <a:xfrm>
            <a:off x="10403209" y="100716"/>
            <a:ext cx="744714" cy="649056"/>
          </a:xfrm>
          <a:prstGeom prst="rect">
            <a:avLst/>
          </a:prstGeom>
          <a:noFill/>
          <a:ln>
            <a:noFill/>
          </a:ln>
          <a:effectLst>
            <a:softEdge rad="63500"/>
          </a:effectLst>
        </p:spPr>
      </p:pic>
      <p:pic>
        <p:nvPicPr>
          <p:cNvPr id="9" name="Picture 8" descr="C:\Users\mghoneima\Downloads\iHub-Logo.jpg"/>
          <p:cNvPicPr/>
          <p:nvPr/>
        </p:nvPicPr>
        <p:blipFill rotWithShape="1">
          <a:blip r:embed="rId3" cstate="print">
            <a:extLst>
              <a:ext uri="{28A0092B-C50C-407E-A947-70E740481C1C}">
                <a14:useLocalDpi xmlns:a14="http://schemas.microsoft.com/office/drawing/2010/main" val="0"/>
              </a:ext>
            </a:extLst>
          </a:blip>
          <a:srcRect b="-11729"/>
          <a:stretch/>
        </p:blipFill>
        <p:spPr bwMode="auto">
          <a:xfrm>
            <a:off x="10393407" y="749772"/>
            <a:ext cx="773766" cy="366759"/>
          </a:xfrm>
          <a:prstGeom prst="rect">
            <a:avLst/>
          </a:prstGeom>
          <a:noFill/>
          <a:ln>
            <a:noFill/>
          </a:ln>
          <a:effectLst>
            <a:softEdge rad="63500"/>
          </a:effectLst>
        </p:spPr>
      </p:pic>
    </p:spTree>
    <p:extLst>
      <p:ext uri="{BB962C8B-B14F-4D97-AF65-F5344CB8AC3E}">
        <p14:creationId xmlns:p14="http://schemas.microsoft.com/office/powerpoint/2010/main" val="257720497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EVER 2018</a:t>
            </a:r>
            <a:endParaRPr lang="en-US" dirty="0"/>
          </a:p>
        </p:txBody>
      </p:sp>
      <p:sp>
        <p:nvSpPr>
          <p:cNvPr id="3" name="Content Placeholder 2"/>
          <p:cNvSpPr>
            <a:spLocks noGrp="1"/>
          </p:cNvSpPr>
          <p:nvPr>
            <p:ph idx="1"/>
          </p:nvPr>
        </p:nvSpPr>
        <p:spPr/>
        <p:txBody>
          <a:bodyPr>
            <a:normAutofit/>
          </a:bodyPr>
          <a:lstStyle/>
          <a:p>
            <a:pPr lvl="1"/>
            <a:r>
              <a:rPr lang="en-US" dirty="0" smtClean="0"/>
              <a:t>Event is planned to take place in the New Capital City. </a:t>
            </a:r>
          </a:p>
          <a:p>
            <a:pPr lvl="1"/>
            <a:r>
              <a:rPr lang="en-US" dirty="0" smtClean="0"/>
              <a:t>Teams </a:t>
            </a:r>
            <a:r>
              <a:rPr lang="en-US" dirty="0"/>
              <a:t>will need to go through static events that assess:</a:t>
            </a:r>
          </a:p>
          <a:p>
            <a:pPr lvl="2"/>
            <a:r>
              <a:rPr lang="en-US" dirty="0"/>
              <a:t>Their Vehicle Design and Engineering Concepts</a:t>
            </a:r>
          </a:p>
          <a:p>
            <a:pPr lvl="2"/>
            <a:r>
              <a:rPr lang="en-US" dirty="0"/>
              <a:t>Their Cost Scenario</a:t>
            </a:r>
          </a:p>
          <a:p>
            <a:pPr lvl="2"/>
            <a:r>
              <a:rPr lang="en-US" dirty="0"/>
              <a:t>Their Business Plan</a:t>
            </a:r>
          </a:p>
          <a:p>
            <a:pPr lvl="1"/>
            <a:r>
              <a:rPr lang="en-US" dirty="0"/>
              <a:t>Teams will need to have their car pass safety tests at the </a:t>
            </a:r>
            <a:r>
              <a:rPr lang="en-US" b="1" dirty="0"/>
              <a:t>Scrutineering</a:t>
            </a:r>
            <a:r>
              <a:rPr lang="en-US" dirty="0"/>
              <a:t> Stations. Those that pass will be allowed to drive their car on the circuit for dynamic events that rate their:</a:t>
            </a:r>
          </a:p>
          <a:p>
            <a:pPr lvl="2"/>
            <a:r>
              <a:rPr lang="en-US" dirty="0"/>
              <a:t>Speed &amp; Acceleration</a:t>
            </a:r>
          </a:p>
          <a:p>
            <a:pPr lvl="2"/>
            <a:r>
              <a:rPr lang="en-US" dirty="0" smtClean="0"/>
              <a:t>Endurance</a:t>
            </a:r>
          </a:p>
          <a:p>
            <a:pPr lvl="2"/>
            <a:r>
              <a:rPr lang="en-US" dirty="0"/>
              <a:t>And most importantly : their </a:t>
            </a:r>
            <a:r>
              <a:rPr lang="en-US" b="1" dirty="0"/>
              <a:t>Power </a:t>
            </a:r>
            <a:r>
              <a:rPr lang="en-US" b="1" dirty="0" smtClean="0"/>
              <a:t>Efficiency</a:t>
            </a:r>
            <a:endParaRPr lang="en-US" dirty="0"/>
          </a:p>
        </p:txBody>
      </p:sp>
      <p:pic>
        <p:nvPicPr>
          <p:cNvPr id="8" name="Picture 7" descr="C:\Users\mghoneima\Downloads\ASRT.jpg"/>
          <p:cNvPicPr/>
          <p:nvPr/>
        </p:nvPicPr>
        <p:blipFill rotWithShape="1">
          <a:blip r:embed="rId2" cstate="print">
            <a:extLst>
              <a:ext uri="{28A0092B-C50C-407E-A947-70E740481C1C}">
                <a14:useLocalDpi xmlns:a14="http://schemas.microsoft.com/office/drawing/2010/main" val="0"/>
              </a:ext>
            </a:extLst>
          </a:blip>
          <a:srcRect b="12691"/>
          <a:stretch/>
        </p:blipFill>
        <p:spPr bwMode="auto">
          <a:xfrm>
            <a:off x="10403209" y="100716"/>
            <a:ext cx="744714" cy="649056"/>
          </a:xfrm>
          <a:prstGeom prst="rect">
            <a:avLst/>
          </a:prstGeom>
          <a:noFill/>
          <a:ln>
            <a:noFill/>
          </a:ln>
          <a:effectLst>
            <a:softEdge rad="63500"/>
          </a:effectLst>
        </p:spPr>
      </p:pic>
      <p:pic>
        <p:nvPicPr>
          <p:cNvPr id="9" name="Picture 8" descr="C:\Users\mghoneima\Downloads\iHub-Logo.jpg"/>
          <p:cNvPicPr/>
          <p:nvPr/>
        </p:nvPicPr>
        <p:blipFill rotWithShape="1">
          <a:blip r:embed="rId3" cstate="print">
            <a:extLst>
              <a:ext uri="{28A0092B-C50C-407E-A947-70E740481C1C}">
                <a14:useLocalDpi xmlns:a14="http://schemas.microsoft.com/office/drawing/2010/main" val="0"/>
              </a:ext>
            </a:extLst>
          </a:blip>
          <a:srcRect b="-11729"/>
          <a:stretch/>
        </p:blipFill>
        <p:spPr bwMode="auto">
          <a:xfrm>
            <a:off x="10393407" y="749772"/>
            <a:ext cx="773766" cy="366759"/>
          </a:xfrm>
          <a:prstGeom prst="rect">
            <a:avLst/>
          </a:prstGeom>
          <a:noFill/>
          <a:ln>
            <a:noFill/>
          </a:ln>
          <a:effectLst>
            <a:softEdge rad="63500"/>
          </a:effectLst>
        </p:spPr>
      </p:pic>
    </p:spTree>
    <p:extLst>
      <p:ext uri="{BB962C8B-B14F-4D97-AF65-F5344CB8AC3E}">
        <p14:creationId xmlns:p14="http://schemas.microsoft.com/office/powerpoint/2010/main" val="115085130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EVER </a:t>
            </a:r>
            <a:r>
              <a:rPr lang="en-US" dirty="0"/>
              <a:t>2018</a:t>
            </a:r>
          </a:p>
        </p:txBody>
      </p:sp>
      <p:sp>
        <p:nvSpPr>
          <p:cNvPr id="3" name="Content Placeholder 2"/>
          <p:cNvSpPr>
            <a:spLocks noGrp="1"/>
          </p:cNvSpPr>
          <p:nvPr>
            <p:ph idx="1"/>
          </p:nvPr>
        </p:nvSpPr>
        <p:spPr/>
        <p:txBody>
          <a:bodyPr>
            <a:normAutofit/>
          </a:bodyPr>
          <a:lstStyle/>
          <a:p>
            <a:r>
              <a:rPr lang="en-US" dirty="0"/>
              <a:t>The winner of the rally will be the team, which has built and competed with the best package of design, total performance and most importantly energy efficiency.  The teams will go through scrutineering and static design review by professional judges, at that time they will be evaluated for off-track awards. </a:t>
            </a:r>
          </a:p>
          <a:p>
            <a:r>
              <a:rPr lang="en-US" dirty="0" smtClean="0"/>
              <a:t>Only </a:t>
            </a:r>
            <a:r>
              <a:rPr lang="en-US" dirty="0"/>
              <a:t>vehicles that comply with the Official Rules (</a:t>
            </a:r>
            <a:r>
              <a:rPr lang="en-US" b="1" dirty="0"/>
              <a:t>to be announced</a:t>
            </a:r>
            <a:r>
              <a:rPr lang="en-US" dirty="0"/>
              <a:t>) are allowed to participate. No vehicle shall be allowed on the track for practice or competition until the Organizers have approved it through scrutineering</a:t>
            </a:r>
            <a:r>
              <a:rPr lang="en-US" dirty="0" smtClean="0"/>
              <a:t>. </a:t>
            </a:r>
            <a:r>
              <a:rPr lang="en-US" dirty="0" smtClean="0"/>
              <a:t>(Mentorship will support passing the </a:t>
            </a:r>
            <a:r>
              <a:rPr lang="en-US" dirty="0" err="1" smtClean="0"/>
              <a:t>scruitineering</a:t>
            </a:r>
            <a:r>
              <a:rPr lang="en-US" dirty="0" smtClean="0"/>
              <a:t>)</a:t>
            </a:r>
            <a:endParaRPr lang="en-US" dirty="0"/>
          </a:p>
          <a:p>
            <a:endParaRPr lang="en-US" dirty="0"/>
          </a:p>
        </p:txBody>
      </p:sp>
      <p:pic>
        <p:nvPicPr>
          <p:cNvPr id="8" name="Picture 7" descr="C:\Users\mghoneima\Downloads\ASRT.jpg"/>
          <p:cNvPicPr/>
          <p:nvPr/>
        </p:nvPicPr>
        <p:blipFill rotWithShape="1">
          <a:blip r:embed="rId2" cstate="print">
            <a:extLst>
              <a:ext uri="{28A0092B-C50C-407E-A947-70E740481C1C}">
                <a14:useLocalDpi xmlns:a14="http://schemas.microsoft.com/office/drawing/2010/main" val="0"/>
              </a:ext>
            </a:extLst>
          </a:blip>
          <a:srcRect b="12691"/>
          <a:stretch/>
        </p:blipFill>
        <p:spPr bwMode="auto">
          <a:xfrm>
            <a:off x="10403209" y="100716"/>
            <a:ext cx="744714" cy="649056"/>
          </a:xfrm>
          <a:prstGeom prst="rect">
            <a:avLst/>
          </a:prstGeom>
          <a:noFill/>
          <a:ln>
            <a:noFill/>
          </a:ln>
          <a:effectLst>
            <a:softEdge rad="63500"/>
          </a:effectLst>
        </p:spPr>
      </p:pic>
      <p:pic>
        <p:nvPicPr>
          <p:cNvPr id="9" name="Picture 8" descr="C:\Users\mghoneima\Downloads\iHub-Logo.jpg"/>
          <p:cNvPicPr/>
          <p:nvPr/>
        </p:nvPicPr>
        <p:blipFill rotWithShape="1">
          <a:blip r:embed="rId3" cstate="print">
            <a:extLst>
              <a:ext uri="{28A0092B-C50C-407E-A947-70E740481C1C}">
                <a14:useLocalDpi xmlns:a14="http://schemas.microsoft.com/office/drawing/2010/main" val="0"/>
              </a:ext>
            </a:extLst>
          </a:blip>
          <a:srcRect b="-11729"/>
          <a:stretch/>
        </p:blipFill>
        <p:spPr bwMode="auto">
          <a:xfrm>
            <a:off x="10393407" y="749772"/>
            <a:ext cx="773766" cy="366759"/>
          </a:xfrm>
          <a:prstGeom prst="rect">
            <a:avLst/>
          </a:prstGeom>
          <a:noFill/>
          <a:ln>
            <a:noFill/>
          </a:ln>
          <a:effectLst>
            <a:softEdge rad="63500"/>
          </a:effectLst>
        </p:spPr>
      </p:pic>
    </p:spTree>
    <p:extLst>
      <p:ext uri="{BB962C8B-B14F-4D97-AF65-F5344CB8AC3E}">
        <p14:creationId xmlns:p14="http://schemas.microsoft.com/office/powerpoint/2010/main" val="241968281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EVER 2018</a:t>
            </a:r>
            <a:endParaRPr lang="en-US" dirty="0"/>
          </a:p>
        </p:txBody>
      </p:sp>
      <p:sp>
        <p:nvSpPr>
          <p:cNvPr id="3" name="Content Placeholder 2"/>
          <p:cNvSpPr>
            <a:spLocks noGrp="1"/>
          </p:cNvSpPr>
          <p:nvPr>
            <p:ph idx="1"/>
          </p:nvPr>
        </p:nvSpPr>
        <p:spPr/>
        <p:txBody>
          <a:bodyPr>
            <a:normAutofit fontScale="85000" lnSpcReduction="10000"/>
          </a:bodyPr>
          <a:lstStyle/>
          <a:p>
            <a:r>
              <a:rPr lang="en-US" dirty="0"/>
              <a:t>The winning teams will be given monetary prizes assisting them to participate in </a:t>
            </a:r>
            <a:r>
              <a:rPr lang="en-US" dirty="0" smtClean="0"/>
              <a:t>similar events.</a:t>
            </a:r>
            <a:r>
              <a:rPr lang="en-US" dirty="0" smtClean="0"/>
              <a:t> </a:t>
            </a:r>
            <a:r>
              <a:rPr lang="en-US" dirty="0"/>
              <a:t>These prizes should help cover car transportation, as well as team travel &amp; accommodation. Prizes of are proposed to be:</a:t>
            </a:r>
          </a:p>
          <a:p>
            <a:pPr lvl="0"/>
            <a:r>
              <a:rPr lang="en-US" b="1" dirty="0"/>
              <a:t>Overall</a:t>
            </a:r>
            <a:endParaRPr lang="en-US" dirty="0"/>
          </a:p>
          <a:p>
            <a:pPr lvl="1"/>
            <a:r>
              <a:rPr lang="en-US" b="1" dirty="0"/>
              <a:t>First Prize:</a:t>
            </a:r>
            <a:r>
              <a:rPr lang="en-US" dirty="0"/>
              <a:t> 500,000 EGP</a:t>
            </a:r>
          </a:p>
          <a:p>
            <a:pPr lvl="1"/>
            <a:r>
              <a:rPr lang="en-US" b="1" dirty="0"/>
              <a:t>Second Prize:</a:t>
            </a:r>
            <a:r>
              <a:rPr lang="en-US" dirty="0"/>
              <a:t> 250,000 EGP</a:t>
            </a:r>
          </a:p>
          <a:p>
            <a:pPr lvl="1"/>
            <a:r>
              <a:rPr lang="en-US" b="1" dirty="0"/>
              <a:t>Third Prize:</a:t>
            </a:r>
            <a:r>
              <a:rPr lang="en-US" dirty="0"/>
              <a:t> 125,000 EGP</a:t>
            </a:r>
          </a:p>
          <a:p>
            <a:pPr lvl="0"/>
            <a:r>
              <a:rPr lang="en-US" b="1" dirty="0"/>
              <a:t>Special</a:t>
            </a:r>
            <a:endParaRPr lang="en-US" dirty="0"/>
          </a:p>
          <a:p>
            <a:pPr lvl="1"/>
            <a:r>
              <a:rPr lang="en-US" b="1" dirty="0"/>
              <a:t>Vehicle Design Award:</a:t>
            </a:r>
            <a:r>
              <a:rPr lang="en-US" dirty="0"/>
              <a:t> 25,000 EGP</a:t>
            </a:r>
          </a:p>
          <a:p>
            <a:pPr lvl="1"/>
            <a:r>
              <a:rPr lang="en-US" b="1" dirty="0"/>
              <a:t>Technical Innovation Award:</a:t>
            </a:r>
            <a:r>
              <a:rPr lang="en-US" dirty="0"/>
              <a:t> 25,000 EGP</a:t>
            </a:r>
          </a:p>
          <a:p>
            <a:pPr lvl="1"/>
            <a:r>
              <a:rPr lang="en-US" b="1" dirty="0"/>
              <a:t>Safety Award</a:t>
            </a:r>
            <a:r>
              <a:rPr lang="en-US" dirty="0"/>
              <a:t>: 25,000 EGP</a:t>
            </a:r>
          </a:p>
          <a:p>
            <a:pPr lvl="1"/>
            <a:r>
              <a:rPr lang="en-US" b="1" dirty="0"/>
              <a:t>Business Plan Award</a:t>
            </a:r>
            <a:r>
              <a:rPr lang="en-US" dirty="0"/>
              <a:t>: 25,000 EGP</a:t>
            </a:r>
          </a:p>
          <a:p>
            <a:pPr lvl="1"/>
            <a:r>
              <a:rPr lang="en-US" b="1" dirty="0"/>
              <a:t>Communications Award</a:t>
            </a:r>
            <a:r>
              <a:rPr lang="en-US" dirty="0"/>
              <a:t>: 25,000 EGP</a:t>
            </a:r>
          </a:p>
          <a:p>
            <a:endParaRPr lang="en-US" dirty="0" smtClean="0"/>
          </a:p>
        </p:txBody>
      </p:sp>
      <p:pic>
        <p:nvPicPr>
          <p:cNvPr id="8" name="Picture 7" descr="C:\Users\mghoneima\Downloads\ASRT.jpg"/>
          <p:cNvPicPr/>
          <p:nvPr/>
        </p:nvPicPr>
        <p:blipFill rotWithShape="1">
          <a:blip r:embed="rId2" cstate="print">
            <a:extLst>
              <a:ext uri="{28A0092B-C50C-407E-A947-70E740481C1C}">
                <a14:useLocalDpi xmlns:a14="http://schemas.microsoft.com/office/drawing/2010/main" val="0"/>
              </a:ext>
            </a:extLst>
          </a:blip>
          <a:srcRect b="12691"/>
          <a:stretch/>
        </p:blipFill>
        <p:spPr bwMode="auto">
          <a:xfrm>
            <a:off x="10403209" y="100716"/>
            <a:ext cx="744714" cy="649056"/>
          </a:xfrm>
          <a:prstGeom prst="rect">
            <a:avLst/>
          </a:prstGeom>
          <a:noFill/>
          <a:ln>
            <a:noFill/>
          </a:ln>
          <a:effectLst>
            <a:softEdge rad="63500"/>
          </a:effectLst>
        </p:spPr>
      </p:pic>
      <p:pic>
        <p:nvPicPr>
          <p:cNvPr id="9" name="Picture 8" descr="C:\Users\mghoneima\Downloads\iHub-Logo.jpg"/>
          <p:cNvPicPr/>
          <p:nvPr/>
        </p:nvPicPr>
        <p:blipFill rotWithShape="1">
          <a:blip r:embed="rId3" cstate="print">
            <a:extLst>
              <a:ext uri="{28A0092B-C50C-407E-A947-70E740481C1C}">
                <a14:useLocalDpi xmlns:a14="http://schemas.microsoft.com/office/drawing/2010/main" val="0"/>
              </a:ext>
            </a:extLst>
          </a:blip>
          <a:srcRect b="-11729"/>
          <a:stretch/>
        </p:blipFill>
        <p:spPr bwMode="auto">
          <a:xfrm>
            <a:off x="10393407" y="749772"/>
            <a:ext cx="773766" cy="366759"/>
          </a:xfrm>
          <a:prstGeom prst="rect">
            <a:avLst/>
          </a:prstGeom>
          <a:noFill/>
          <a:ln>
            <a:noFill/>
          </a:ln>
          <a:effectLst>
            <a:softEdge rad="63500"/>
          </a:effectLst>
        </p:spPr>
      </p:pic>
    </p:spTree>
    <p:extLst>
      <p:ext uri="{BB962C8B-B14F-4D97-AF65-F5344CB8AC3E}">
        <p14:creationId xmlns:p14="http://schemas.microsoft.com/office/powerpoint/2010/main" val="94195904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Tips on Team Building </a:t>
            </a:r>
          </a:p>
        </p:txBody>
      </p:sp>
      <p:sp>
        <p:nvSpPr>
          <p:cNvPr id="3" name="Content Placeholder 2"/>
          <p:cNvSpPr>
            <a:spLocks noGrp="1"/>
          </p:cNvSpPr>
          <p:nvPr>
            <p:ph idx="1"/>
          </p:nvPr>
        </p:nvSpPr>
        <p:spPr>
          <a:xfrm>
            <a:off x="838200" y="1825625"/>
            <a:ext cx="10515600" cy="4916370"/>
          </a:xfrm>
        </p:spPr>
        <p:txBody>
          <a:bodyPr>
            <a:normAutofit fontScale="70000" lnSpcReduction="20000"/>
          </a:bodyPr>
          <a:lstStyle/>
          <a:p>
            <a:r>
              <a:rPr lang="en-US" dirty="0" smtClean="0"/>
              <a:t>You always make sure to build a team able to cover all aspects of building and competing with an electric vehicle.</a:t>
            </a:r>
          </a:p>
          <a:p>
            <a:r>
              <a:rPr lang="en-US" u="sng" dirty="0" smtClean="0"/>
              <a:t>Sample aspects to cover:</a:t>
            </a:r>
          </a:p>
          <a:p>
            <a:pPr>
              <a:buFont typeface="Wingdings" panose="05000000000000000000" pitchFamily="2" charset="2"/>
              <a:buChar char="Ø"/>
            </a:pPr>
            <a:r>
              <a:rPr lang="en-US" dirty="0" smtClean="0"/>
              <a:t>Team Management</a:t>
            </a:r>
          </a:p>
          <a:p>
            <a:pPr>
              <a:buFont typeface="Wingdings" panose="05000000000000000000" pitchFamily="2" charset="2"/>
              <a:buChar char="Ø"/>
            </a:pPr>
            <a:r>
              <a:rPr lang="en-US" dirty="0" smtClean="0"/>
              <a:t>Driver </a:t>
            </a:r>
          </a:p>
          <a:p>
            <a:pPr>
              <a:buFont typeface="Wingdings" panose="05000000000000000000" pitchFamily="2" charset="2"/>
              <a:buChar char="Ø"/>
            </a:pPr>
            <a:r>
              <a:rPr lang="en-US" dirty="0" smtClean="0"/>
              <a:t>Electric Power Train</a:t>
            </a:r>
          </a:p>
          <a:p>
            <a:pPr>
              <a:buFont typeface="Wingdings" panose="05000000000000000000" pitchFamily="2" charset="2"/>
              <a:buChar char="Ø"/>
            </a:pPr>
            <a:r>
              <a:rPr lang="en-US" dirty="0" smtClean="0"/>
              <a:t>Power Source and Circuits</a:t>
            </a:r>
          </a:p>
          <a:p>
            <a:pPr>
              <a:buFont typeface="Wingdings" panose="05000000000000000000" pitchFamily="2" charset="2"/>
              <a:buChar char="Ø"/>
            </a:pPr>
            <a:r>
              <a:rPr lang="en-US" dirty="0" smtClean="0"/>
              <a:t>Body and Exterior</a:t>
            </a:r>
          </a:p>
          <a:p>
            <a:pPr>
              <a:buFont typeface="Wingdings" panose="05000000000000000000" pitchFamily="2" charset="2"/>
              <a:buChar char="Ø"/>
            </a:pPr>
            <a:r>
              <a:rPr lang="en-US" dirty="0" smtClean="0"/>
              <a:t>Chassis(Frame)</a:t>
            </a:r>
          </a:p>
          <a:p>
            <a:pPr>
              <a:buFont typeface="Wingdings" panose="05000000000000000000" pitchFamily="2" charset="2"/>
              <a:buChar char="Ø"/>
            </a:pPr>
            <a:r>
              <a:rPr lang="en-US" dirty="0" smtClean="0"/>
              <a:t>Dynamics</a:t>
            </a:r>
          </a:p>
          <a:p>
            <a:pPr>
              <a:buFont typeface="Wingdings" panose="05000000000000000000" pitchFamily="2" charset="2"/>
              <a:buChar char="Ø"/>
            </a:pPr>
            <a:r>
              <a:rPr lang="en-US" dirty="0" smtClean="0"/>
              <a:t>Interior and Ergonomics</a:t>
            </a:r>
          </a:p>
          <a:p>
            <a:pPr>
              <a:buFont typeface="Wingdings" panose="05000000000000000000" pitchFamily="2" charset="2"/>
              <a:buChar char="Ø"/>
            </a:pPr>
            <a:r>
              <a:rPr lang="en-US" dirty="0" smtClean="0"/>
              <a:t>Business Case and Off Track awards</a:t>
            </a:r>
          </a:p>
          <a:p>
            <a:pPr>
              <a:buFont typeface="Wingdings" panose="05000000000000000000" pitchFamily="2" charset="2"/>
              <a:buChar char="Ø"/>
            </a:pPr>
            <a:r>
              <a:rPr lang="en-US" dirty="0" smtClean="0"/>
              <a:t>Marketing and Sponsorship</a:t>
            </a:r>
          </a:p>
          <a:p>
            <a:endParaRPr lang="en-US" dirty="0" smtClean="0"/>
          </a:p>
          <a:p>
            <a:r>
              <a:rPr lang="en-US" dirty="0" smtClean="0"/>
              <a:t>Its also important to balance your human resources with the needed tasks. Too much tasks on a few members will exhaust them , and too many members for a few tasks will cause boredom and waste of time and effort.</a:t>
            </a:r>
            <a:endParaRPr lang="en-US" dirty="0"/>
          </a:p>
        </p:txBody>
      </p:sp>
      <p:pic>
        <p:nvPicPr>
          <p:cNvPr id="8" name="Picture 7" descr="C:\Users\mghoneima\Downloads\ASRT.jpg"/>
          <p:cNvPicPr/>
          <p:nvPr/>
        </p:nvPicPr>
        <p:blipFill rotWithShape="1">
          <a:blip r:embed="rId2" cstate="print">
            <a:extLst>
              <a:ext uri="{28A0092B-C50C-407E-A947-70E740481C1C}">
                <a14:useLocalDpi xmlns:a14="http://schemas.microsoft.com/office/drawing/2010/main" val="0"/>
              </a:ext>
            </a:extLst>
          </a:blip>
          <a:srcRect b="12691"/>
          <a:stretch/>
        </p:blipFill>
        <p:spPr bwMode="auto">
          <a:xfrm>
            <a:off x="10403209" y="100716"/>
            <a:ext cx="744714" cy="649056"/>
          </a:xfrm>
          <a:prstGeom prst="rect">
            <a:avLst/>
          </a:prstGeom>
          <a:noFill/>
          <a:ln>
            <a:noFill/>
          </a:ln>
          <a:effectLst>
            <a:softEdge rad="63500"/>
          </a:effectLst>
        </p:spPr>
      </p:pic>
      <p:pic>
        <p:nvPicPr>
          <p:cNvPr id="9" name="Picture 8" descr="C:\Users\mghoneima\Downloads\iHub-Logo.jpg"/>
          <p:cNvPicPr/>
          <p:nvPr/>
        </p:nvPicPr>
        <p:blipFill rotWithShape="1">
          <a:blip r:embed="rId3" cstate="print">
            <a:extLst>
              <a:ext uri="{28A0092B-C50C-407E-A947-70E740481C1C}">
                <a14:useLocalDpi xmlns:a14="http://schemas.microsoft.com/office/drawing/2010/main" val="0"/>
              </a:ext>
            </a:extLst>
          </a:blip>
          <a:srcRect b="-11729"/>
          <a:stretch/>
        </p:blipFill>
        <p:spPr bwMode="auto">
          <a:xfrm>
            <a:off x="10393407" y="749772"/>
            <a:ext cx="773766" cy="366759"/>
          </a:xfrm>
          <a:prstGeom prst="rect">
            <a:avLst/>
          </a:prstGeom>
          <a:noFill/>
          <a:ln>
            <a:noFill/>
          </a:ln>
          <a:effectLst>
            <a:softEdge rad="63500"/>
          </a:effectLst>
        </p:spPr>
      </p:pic>
    </p:spTree>
    <p:extLst>
      <p:ext uri="{BB962C8B-B14F-4D97-AF65-F5344CB8AC3E}">
        <p14:creationId xmlns:p14="http://schemas.microsoft.com/office/powerpoint/2010/main" val="40607819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Todays Topics</a:t>
            </a:r>
            <a:endParaRPr lang="en-US" dirty="0"/>
          </a:p>
        </p:txBody>
      </p:sp>
      <p:sp>
        <p:nvSpPr>
          <p:cNvPr id="3" name="Content Placeholder 2"/>
          <p:cNvSpPr>
            <a:spLocks noGrp="1"/>
          </p:cNvSpPr>
          <p:nvPr>
            <p:ph idx="1"/>
          </p:nvPr>
        </p:nvSpPr>
        <p:spPr/>
        <p:txBody>
          <a:bodyPr>
            <a:normAutofit lnSpcReduction="10000"/>
          </a:bodyPr>
          <a:lstStyle/>
          <a:p>
            <a:r>
              <a:rPr lang="en-US" dirty="0" smtClean="0"/>
              <a:t>EVER Event Introduction </a:t>
            </a:r>
          </a:p>
          <a:p>
            <a:r>
              <a:rPr lang="en-US" dirty="0" smtClean="0"/>
              <a:t>EVER Organization and </a:t>
            </a:r>
            <a:r>
              <a:rPr lang="en-US" dirty="0" smtClean="0"/>
              <a:t>Partners</a:t>
            </a:r>
          </a:p>
          <a:p>
            <a:r>
              <a:rPr lang="en-US" dirty="0"/>
              <a:t>Provisional Key </a:t>
            </a:r>
            <a:r>
              <a:rPr lang="en-US" dirty="0" smtClean="0"/>
              <a:t>Dates</a:t>
            </a:r>
            <a:endParaRPr lang="en-US" dirty="0" smtClean="0"/>
          </a:p>
          <a:p>
            <a:r>
              <a:rPr lang="en-US" dirty="0" smtClean="0"/>
              <a:t>Teams Registration</a:t>
            </a:r>
          </a:p>
          <a:p>
            <a:r>
              <a:rPr lang="en-US" dirty="0" smtClean="0"/>
              <a:t>Teams Selection and Short-listings</a:t>
            </a:r>
          </a:p>
          <a:p>
            <a:r>
              <a:rPr lang="en-US" dirty="0" smtClean="0"/>
              <a:t>EVER </a:t>
            </a:r>
            <a:r>
              <a:rPr lang="en-US" dirty="0" smtClean="0"/>
              <a:t>Phases</a:t>
            </a:r>
          </a:p>
          <a:p>
            <a:r>
              <a:rPr lang="en-US" dirty="0" smtClean="0"/>
              <a:t>EVER 2018</a:t>
            </a:r>
          </a:p>
          <a:p>
            <a:r>
              <a:rPr lang="en-US" dirty="0" smtClean="0"/>
              <a:t>Tips on Team Building </a:t>
            </a:r>
          </a:p>
          <a:p>
            <a:r>
              <a:rPr lang="en-US" dirty="0" smtClean="0"/>
              <a:t>Initial Communication Channels</a:t>
            </a:r>
          </a:p>
          <a:p>
            <a:r>
              <a:rPr lang="en-US" dirty="0" smtClean="0"/>
              <a:t>Q &amp; A</a:t>
            </a:r>
          </a:p>
          <a:p>
            <a:endParaRPr lang="en-US" dirty="0" smtClean="0"/>
          </a:p>
          <a:p>
            <a:endParaRPr lang="en-US" dirty="0"/>
          </a:p>
        </p:txBody>
      </p:sp>
      <p:pic>
        <p:nvPicPr>
          <p:cNvPr id="8" name="Picture 7" descr="C:\Users\mghoneima\Downloads\ASRT.jpg"/>
          <p:cNvPicPr/>
          <p:nvPr/>
        </p:nvPicPr>
        <p:blipFill rotWithShape="1">
          <a:blip r:embed="rId2" cstate="print">
            <a:extLst>
              <a:ext uri="{28A0092B-C50C-407E-A947-70E740481C1C}">
                <a14:useLocalDpi xmlns:a14="http://schemas.microsoft.com/office/drawing/2010/main" val="0"/>
              </a:ext>
            </a:extLst>
          </a:blip>
          <a:srcRect b="12691"/>
          <a:stretch/>
        </p:blipFill>
        <p:spPr bwMode="auto">
          <a:xfrm>
            <a:off x="10403209" y="100716"/>
            <a:ext cx="744714" cy="649056"/>
          </a:xfrm>
          <a:prstGeom prst="rect">
            <a:avLst/>
          </a:prstGeom>
          <a:noFill/>
          <a:ln>
            <a:noFill/>
          </a:ln>
          <a:effectLst>
            <a:softEdge rad="63500"/>
          </a:effectLst>
        </p:spPr>
      </p:pic>
      <p:pic>
        <p:nvPicPr>
          <p:cNvPr id="9" name="Picture 8" descr="C:\Users\mghoneima\Downloads\iHub-Logo.jpg"/>
          <p:cNvPicPr/>
          <p:nvPr/>
        </p:nvPicPr>
        <p:blipFill rotWithShape="1">
          <a:blip r:embed="rId3" cstate="print">
            <a:extLst>
              <a:ext uri="{28A0092B-C50C-407E-A947-70E740481C1C}">
                <a14:useLocalDpi xmlns:a14="http://schemas.microsoft.com/office/drawing/2010/main" val="0"/>
              </a:ext>
            </a:extLst>
          </a:blip>
          <a:srcRect b="-11729"/>
          <a:stretch/>
        </p:blipFill>
        <p:spPr bwMode="auto">
          <a:xfrm>
            <a:off x="10393407" y="749772"/>
            <a:ext cx="773766" cy="366759"/>
          </a:xfrm>
          <a:prstGeom prst="rect">
            <a:avLst/>
          </a:prstGeom>
          <a:noFill/>
          <a:ln>
            <a:noFill/>
          </a:ln>
          <a:effectLst>
            <a:softEdge rad="63500"/>
          </a:effectLst>
        </p:spPr>
      </p:pic>
    </p:spTree>
    <p:extLst>
      <p:ext uri="{BB962C8B-B14F-4D97-AF65-F5344CB8AC3E}">
        <p14:creationId xmlns:p14="http://schemas.microsoft.com/office/powerpoint/2010/main" val="424969715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Initial Communication </a:t>
            </a:r>
            <a:r>
              <a:rPr lang="en-US" dirty="0" smtClean="0"/>
              <a:t>Channels</a:t>
            </a:r>
            <a:endParaRPr lang="en-US" dirty="0"/>
          </a:p>
        </p:txBody>
      </p:sp>
      <p:sp>
        <p:nvSpPr>
          <p:cNvPr id="3" name="Content Placeholder 2"/>
          <p:cNvSpPr>
            <a:spLocks noGrp="1"/>
          </p:cNvSpPr>
          <p:nvPr>
            <p:ph idx="1"/>
          </p:nvPr>
        </p:nvSpPr>
        <p:spPr/>
        <p:txBody>
          <a:bodyPr/>
          <a:lstStyle/>
          <a:p>
            <a:r>
              <a:rPr lang="en-US" dirty="0" smtClean="0"/>
              <a:t>The </a:t>
            </a:r>
            <a:r>
              <a:rPr lang="en-US" dirty="0" smtClean="0"/>
              <a:t>registration link for intent of participation </a:t>
            </a:r>
            <a:r>
              <a:rPr lang="en-US" dirty="0" smtClean="0"/>
              <a:t>is : </a:t>
            </a:r>
            <a:r>
              <a:rPr lang="en-US" dirty="0" smtClean="0">
                <a:hlinkClick r:id="rId2"/>
              </a:rPr>
              <a:t>http</a:t>
            </a:r>
            <a:r>
              <a:rPr lang="en-US" dirty="0">
                <a:hlinkClick r:id="rId2"/>
              </a:rPr>
              <a:t>://</a:t>
            </a:r>
            <a:r>
              <a:rPr lang="en-US" dirty="0" smtClean="0">
                <a:hlinkClick r:id="rId2"/>
              </a:rPr>
              <a:t>ihub.asu.edu.eg/evr.html</a:t>
            </a:r>
            <a:endParaRPr lang="en-US" dirty="0" smtClean="0"/>
          </a:p>
          <a:p>
            <a:r>
              <a:rPr lang="en-US" dirty="0" smtClean="0"/>
              <a:t>We will announce within a week a team database link in order to finalize all  your registration documents and add your team members.</a:t>
            </a:r>
            <a:endParaRPr lang="en-US" dirty="0" smtClean="0"/>
          </a:p>
          <a:p>
            <a:r>
              <a:rPr lang="en-US" dirty="0" smtClean="0"/>
              <a:t>For all teams who would like to amend their registration please do amend by registering again. </a:t>
            </a:r>
          </a:p>
          <a:p>
            <a:r>
              <a:rPr lang="en-US" dirty="0" smtClean="0"/>
              <a:t>Please make sure you submit a stamped and signed endorsement letter. </a:t>
            </a:r>
          </a:p>
          <a:p>
            <a:r>
              <a:rPr lang="en-US" dirty="0"/>
              <a:t>F</a:t>
            </a:r>
            <a:r>
              <a:rPr lang="en-US" dirty="0" smtClean="0"/>
              <a:t>or inquiries </a:t>
            </a:r>
            <a:r>
              <a:rPr lang="en-US" dirty="0"/>
              <a:t>inbox </a:t>
            </a:r>
            <a:r>
              <a:rPr lang="en-US" dirty="0" smtClean="0"/>
              <a:t>the </a:t>
            </a:r>
            <a:r>
              <a:rPr lang="en-US" dirty="0" err="1" smtClean="0"/>
              <a:t>iHub</a:t>
            </a:r>
            <a:r>
              <a:rPr lang="en-US" dirty="0" smtClean="0"/>
              <a:t> Facebook page @</a:t>
            </a:r>
            <a:r>
              <a:rPr lang="en-US" dirty="0" err="1" smtClean="0"/>
              <a:t>asuihub</a:t>
            </a:r>
            <a:r>
              <a:rPr lang="en-US" dirty="0" smtClean="0"/>
              <a:t>: https</a:t>
            </a:r>
            <a:r>
              <a:rPr lang="en-US" dirty="0"/>
              <a:t>://www.facebook.com/asuihub/ </a:t>
            </a:r>
          </a:p>
        </p:txBody>
      </p:sp>
      <p:pic>
        <p:nvPicPr>
          <p:cNvPr id="8" name="Picture 7" descr="C:\Users\mghoneima\Downloads\ASRT.jpg"/>
          <p:cNvPicPr/>
          <p:nvPr/>
        </p:nvPicPr>
        <p:blipFill rotWithShape="1">
          <a:blip r:embed="rId3" cstate="print">
            <a:extLst>
              <a:ext uri="{28A0092B-C50C-407E-A947-70E740481C1C}">
                <a14:useLocalDpi xmlns:a14="http://schemas.microsoft.com/office/drawing/2010/main" val="0"/>
              </a:ext>
            </a:extLst>
          </a:blip>
          <a:srcRect b="12691"/>
          <a:stretch/>
        </p:blipFill>
        <p:spPr bwMode="auto">
          <a:xfrm>
            <a:off x="10403209" y="100716"/>
            <a:ext cx="744714" cy="649056"/>
          </a:xfrm>
          <a:prstGeom prst="rect">
            <a:avLst/>
          </a:prstGeom>
          <a:noFill/>
          <a:ln>
            <a:noFill/>
          </a:ln>
          <a:effectLst>
            <a:softEdge rad="63500"/>
          </a:effectLst>
        </p:spPr>
      </p:pic>
      <p:pic>
        <p:nvPicPr>
          <p:cNvPr id="9" name="Picture 8" descr="C:\Users\mghoneima\Downloads\iHub-Logo.jpg"/>
          <p:cNvPicPr/>
          <p:nvPr/>
        </p:nvPicPr>
        <p:blipFill rotWithShape="1">
          <a:blip r:embed="rId4" cstate="print">
            <a:extLst>
              <a:ext uri="{28A0092B-C50C-407E-A947-70E740481C1C}">
                <a14:useLocalDpi xmlns:a14="http://schemas.microsoft.com/office/drawing/2010/main" val="0"/>
              </a:ext>
            </a:extLst>
          </a:blip>
          <a:srcRect b="-11729"/>
          <a:stretch/>
        </p:blipFill>
        <p:spPr bwMode="auto">
          <a:xfrm>
            <a:off x="10393407" y="749772"/>
            <a:ext cx="773766" cy="366759"/>
          </a:xfrm>
          <a:prstGeom prst="rect">
            <a:avLst/>
          </a:prstGeom>
          <a:noFill/>
          <a:ln>
            <a:noFill/>
          </a:ln>
          <a:effectLst>
            <a:softEdge rad="63500"/>
          </a:effectLst>
        </p:spPr>
      </p:pic>
    </p:spTree>
    <p:extLst>
      <p:ext uri="{BB962C8B-B14F-4D97-AF65-F5344CB8AC3E}">
        <p14:creationId xmlns:p14="http://schemas.microsoft.com/office/powerpoint/2010/main" val="34542034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Q &amp; A</a:t>
            </a:r>
            <a:endParaRPr lang="en-US" dirty="0"/>
          </a:p>
        </p:txBody>
      </p:sp>
      <p:pic>
        <p:nvPicPr>
          <p:cNvPr id="5" name="Picture 4" descr="C:\Users\mghoneima\Downloads\ASRT.jpg"/>
          <p:cNvPicPr/>
          <p:nvPr/>
        </p:nvPicPr>
        <p:blipFill rotWithShape="1">
          <a:blip r:embed="rId2" cstate="print">
            <a:extLst>
              <a:ext uri="{28A0092B-C50C-407E-A947-70E740481C1C}">
                <a14:useLocalDpi xmlns:a14="http://schemas.microsoft.com/office/drawing/2010/main" val="0"/>
              </a:ext>
            </a:extLst>
          </a:blip>
          <a:srcRect b="12691"/>
          <a:stretch/>
        </p:blipFill>
        <p:spPr bwMode="auto">
          <a:xfrm>
            <a:off x="10403209" y="100716"/>
            <a:ext cx="744714" cy="649056"/>
          </a:xfrm>
          <a:prstGeom prst="rect">
            <a:avLst/>
          </a:prstGeom>
          <a:noFill/>
          <a:ln>
            <a:noFill/>
          </a:ln>
          <a:effectLst>
            <a:softEdge rad="63500"/>
          </a:effectLst>
        </p:spPr>
      </p:pic>
      <p:pic>
        <p:nvPicPr>
          <p:cNvPr id="6" name="Picture 5" descr="C:\Users\mghoneima\Downloads\iHub-Logo.jpg"/>
          <p:cNvPicPr/>
          <p:nvPr/>
        </p:nvPicPr>
        <p:blipFill rotWithShape="1">
          <a:blip r:embed="rId3" cstate="print">
            <a:extLst>
              <a:ext uri="{28A0092B-C50C-407E-A947-70E740481C1C}">
                <a14:useLocalDpi xmlns:a14="http://schemas.microsoft.com/office/drawing/2010/main" val="0"/>
              </a:ext>
            </a:extLst>
          </a:blip>
          <a:srcRect b="-11729"/>
          <a:stretch/>
        </p:blipFill>
        <p:spPr bwMode="auto">
          <a:xfrm>
            <a:off x="10393407" y="749772"/>
            <a:ext cx="773766" cy="366759"/>
          </a:xfrm>
          <a:prstGeom prst="rect">
            <a:avLst/>
          </a:prstGeom>
          <a:noFill/>
          <a:ln>
            <a:noFill/>
          </a:ln>
          <a:effectLst>
            <a:softEdge rad="63500"/>
          </a:effectLst>
        </p:spPr>
      </p:pic>
    </p:spTree>
    <p:extLst>
      <p:ext uri="{BB962C8B-B14F-4D97-AF65-F5344CB8AC3E}">
        <p14:creationId xmlns:p14="http://schemas.microsoft.com/office/powerpoint/2010/main" val="157584857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the EVER? </a:t>
            </a:r>
            <a:endParaRPr lang="en-US" dirty="0"/>
          </a:p>
        </p:txBody>
      </p:sp>
      <p:sp>
        <p:nvSpPr>
          <p:cNvPr id="3" name="Content Placeholder 2"/>
          <p:cNvSpPr>
            <a:spLocks noGrp="1"/>
          </p:cNvSpPr>
          <p:nvPr>
            <p:ph idx="1"/>
          </p:nvPr>
        </p:nvSpPr>
        <p:spPr/>
        <p:txBody>
          <a:bodyPr>
            <a:normAutofit lnSpcReduction="10000"/>
          </a:bodyPr>
          <a:lstStyle/>
          <a:p>
            <a:r>
              <a:rPr lang="en-US" dirty="0" smtClean="0"/>
              <a:t>EVER </a:t>
            </a:r>
            <a:r>
              <a:rPr lang="en-US" dirty="0"/>
              <a:t>Egypt is a non-profit event. Registration is open to all universities and institutions based in Egypt. </a:t>
            </a:r>
            <a:endParaRPr lang="en-US" dirty="0" smtClean="0"/>
          </a:p>
          <a:p>
            <a:r>
              <a:rPr lang="en-US" dirty="0" smtClean="0"/>
              <a:t>Event is Owned and Financed by ASRT and organized by </a:t>
            </a:r>
            <a:r>
              <a:rPr lang="en-US" dirty="0" err="1" smtClean="0"/>
              <a:t>iHub</a:t>
            </a:r>
            <a:r>
              <a:rPr lang="en-US" dirty="0" smtClean="0"/>
              <a:t>.</a:t>
            </a:r>
            <a:endParaRPr lang="en-US" dirty="0" smtClean="0"/>
          </a:p>
          <a:p>
            <a:r>
              <a:rPr lang="en-US" dirty="0" smtClean="0"/>
              <a:t>The </a:t>
            </a:r>
            <a:r>
              <a:rPr lang="en-US" dirty="0"/>
              <a:t>Electric Vehicle Rally (</a:t>
            </a:r>
            <a:r>
              <a:rPr lang="en-US" dirty="0" smtClean="0"/>
              <a:t>EVER</a:t>
            </a:r>
            <a:r>
              <a:rPr lang="en-US" dirty="0"/>
              <a:t>) is an energy efficiency </a:t>
            </a:r>
            <a:r>
              <a:rPr lang="en-US" dirty="0" smtClean="0"/>
              <a:t>competition.</a:t>
            </a:r>
          </a:p>
          <a:p>
            <a:r>
              <a:rPr lang="en-US" dirty="0"/>
              <a:t>C</a:t>
            </a:r>
            <a:r>
              <a:rPr lang="en-US" dirty="0" smtClean="0"/>
              <a:t>hallenging </a:t>
            </a:r>
            <a:r>
              <a:rPr lang="en-US" dirty="0"/>
              <a:t>teams of university </a:t>
            </a:r>
            <a:r>
              <a:rPr lang="en-US" b="1" dirty="0"/>
              <a:t>undergraduate</a:t>
            </a:r>
            <a:r>
              <a:rPr lang="en-US" dirty="0"/>
              <a:t> students to conceive, design, fabricate, develop and compete with an Urban Electric One-Seater Vehicle that adheres to a set of safety rules, design constraints and performance targets. </a:t>
            </a:r>
            <a:endParaRPr lang="en-US" dirty="0" smtClean="0"/>
          </a:p>
          <a:p>
            <a:r>
              <a:rPr lang="en-US" dirty="0" smtClean="0"/>
              <a:t>Accordingly</a:t>
            </a:r>
            <a:r>
              <a:rPr lang="en-US" dirty="0"/>
              <a:t>, </a:t>
            </a:r>
            <a:r>
              <a:rPr lang="en-US" dirty="0" smtClean="0"/>
              <a:t>EVER </a:t>
            </a:r>
            <a:r>
              <a:rPr lang="en-US" dirty="0"/>
              <a:t>Egypt provides students with a complete educational opportunity to apply their knowledge to build a product and evaluate their outcome through a complete dynamic experience. </a:t>
            </a:r>
          </a:p>
          <a:p>
            <a:endParaRPr lang="en-US" dirty="0"/>
          </a:p>
        </p:txBody>
      </p:sp>
      <p:pic>
        <p:nvPicPr>
          <p:cNvPr id="8" name="Picture 7" descr="C:\Users\mghoneima\Downloads\ASRT.jpg"/>
          <p:cNvPicPr/>
          <p:nvPr/>
        </p:nvPicPr>
        <p:blipFill rotWithShape="1">
          <a:blip r:embed="rId2" cstate="print">
            <a:extLst>
              <a:ext uri="{28A0092B-C50C-407E-A947-70E740481C1C}">
                <a14:useLocalDpi xmlns:a14="http://schemas.microsoft.com/office/drawing/2010/main" val="0"/>
              </a:ext>
            </a:extLst>
          </a:blip>
          <a:srcRect b="12691"/>
          <a:stretch/>
        </p:blipFill>
        <p:spPr bwMode="auto">
          <a:xfrm>
            <a:off x="10403209" y="100716"/>
            <a:ext cx="744714" cy="649056"/>
          </a:xfrm>
          <a:prstGeom prst="rect">
            <a:avLst/>
          </a:prstGeom>
          <a:noFill/>
          <a:ln>
            <a:noFill/>
          </a:ln>
          <a:effectLst>
            <a:softEdge rad="63500"/>
          </a:effectLst>
        </p:spPr>
      </p:pic>
      <p:pic>
        <p:nvPicPr>
          <p:cNvPr id="9" name="Picture 8" descr="C:\Users\mghoneima\Downloads\iHub-Logo.jpg"/>
          <p:cNvPicPr/>
          <p:nvPr/>
        </p:nvPicPr>
        <p:blipFill rotWithShape="1">
          <a:blip r:embed="rId3" cstate="print">
            <a:extLst>
              <a:ext uri="{28A0092B-C50C-407E-A947-70E740481C1C}">
                <a14:useLocalDpi xmlns:a14="http://schemas.microsoft.com/office/drawing/2010/main" val="0"/>
              </a:ext>
            </a:extLst>
          </a:blip>
          <a:srcRect b="-11729"/>
          <a:stretch/>
        </p:blipFill>
        <p:spPr bwMode="auto">
          <a:xfrm>
            <a:off x="10393407" y="749772"/>
            <a:ext cx="773766" cy="366759"/>
          </a:xfrm>
          <a:prstGeom prst="rect">
            <a:avLst/>
          </a:prstGeom>
          <a:noFill/>
          <a:ln>
            <a:noFill/>
          </a:ln>
          <a:effectLst>
            <a:softEdge rad="63500"/>
          </a:effectLst>
        </p:spPr>
      </p:pic>
    </p:spTree>
    <p:extLst>
      <p:ext uri="{BB962C8B-B14F-4D97-AF65-F5344CB8AC3E}">
        <p14:creationId xmlns:p14="http://schemas.microsoft.com/office/powerpoint/2010/main" val="205169289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EVER </a:t>
            </a:r>
            <a:r>
              <a:rPr lang="en-US" dirty="0"/>
              <a:t>Organization and Partners</a:t>
            </a:r>
          </a:p>
        </p:txBody>
      </p:sp>
      <p:sp>
        <p:nvSpPr>
          <p:cNvPr id="3" name="Content Placeholder 2"/>
          <p:cNvSpPr>
            <a:spLocks noGrp="1"/>
          </p:cNvSpPr>
          <p:nvPr>
            <p:ph idx="1"/>
          </p:nvPr>
        </p:nvSpPr>
        <p:spPr/>
        <p:txBody>
          <a:bodyPr/>
          <a:lstStyle/>
          <a:p>
            <a:r>
              <a:rPr lang="en-US" b="1" dirty="0"/>
              <a:t>The Academy of Scientific Research &amp; Technology (ASRT</a:t>
            </a:r>
            <a:r>
              <a:rPr lang="en-US" b="1" dirty="0" smtClean="0"/>
              <a:t>)</a:t>
            </a:r>
            <a:r>
              <a:rPr lang="en-US" dirty="0" smtClean="0"/>
              <a:t>:</a:t>
            </a:r>
          </a:p>
          <a:p>
            <a:pPr marL="0" indent="0">
              <a:buNone/>
            </a:pPr>
            <a:r>
              <a:rPr lang="en-US" dirty="0" smtClean="0"/>
              <a:t>ASRT </a:t>
            </a:r>
            <a:r>
              <a:rPr lang="en-US" dirty="0"/>
              <a:t>is a non‐profit organization affiliated to the Ministry of Scientific Research, established in September 1971 by the Presidential Decree No 2405 as the national authority responsible for science &amp; technology in </a:t>
            </a:r>
            <a:r>
              <a:rPr lang="en-US" dirty="0" smtClean="0"/>
              <a:t>Egypt.</a:t>
            </a:r>
          </a:p>
          <a:p>
            <a:r>
              <a:rPr lang="en-US" b="1" dirty="0"/>
              <a:t>The Innovation </a:t>
            </a:r>
            <a:r>
              <a:rPr lang="en-US" b="1" dirty="0" smtClean="0"/>
              <a:t>Hub (</a:t>
            </a:r>
            <a:r>
              <a:rPr lang="en-US" b="1" dirty="0" err="1" smtClean="0"/>
              <a:t>iHub</a:t>
            </a:r>
            <a:r>
              <a:rPr lang="en-US" b="1" dirty="0" smtClean="0"/>
              <a:t>):</a:t>
            </a:r>
          </a:p>
          <a:p>
            <a:pPr marL="0" indent="0">
              <a:buNone/>
            </a:pPr>
            <a:r>
              <a:rPr lang="en-US" dirty="0" err="1" smtClean="0"/>
              <a:t>iHub</a:t>
            </a:r>
            <a:r>
              <a:rPr lang="en-US" dirty="0" smtClean="0"/>
              <a:t> is </a:t>
            </a:r>
            <a:r>
              <a:rPr lang="en-US" dirty="0"/>
              <a:t>a multi-university innovation cluster that has a long experience in developing and managing programs that pushes innovation and helps bridging the gap between academia and industry. The </a:t>
            </a:r>
            <a:r>
              <a:rPr lang="en-US" dirty="0" err="1"/>
              <a:t>iHub</a:t>
            </a:r>
            <a:r>
              <a:rPr lang="en-US" dirty="0"/>
              <a:t> has physical presence in Ain Shams, Cairo, Alexandria and </a:t>
            </a:r>
            <a:r>
              <a:rPr lang="en-US" dirty="0" err="1"/>
              <a:t>Minia</a:t>
            </a:r>
            <a:r>
              <a:rPr lang="en-US" dirty="0"/>
              <a:t> University.</a:t>
            </a:r>
            <a:endParaRPr lang="en-US" b="1" dirty="0"/>
          </a:p>
        </p:txBody>
      </p:sp>
      <p:pic>
        <p:nvPicPr>
          <p:cNvPr id="8" name="Picture 7" descr="C:\Users\mghoneima\Downloads\ASRT.jpg"/>
          <p:cNvPicPr/>
          <p:nvPr/>
        </p:nvPicPr>
        <p:blipFill rotWithShape="1">
          <a:blip r:embed="rId2" cstate="print">
            <a:extLst>
              <a:ext uri="{28A0092B-C50C-407E-A947-70E740481C1C}">
                <a14:useLocalDpi xmlns:a14="http://schemas.microsoft.com/office/drawing/2010/main" val="0"/>
              </a:ext>
            </a:extLst>
          </a:blip>
          <a:srcRect b="12691"/>
          <a:stretch/>
        </p:blipFill>
        <p:spPr bwMode="auto">
          <a:xfrm>
            <a:off x="10403209" y="100716"/>
            <a:ext cx="744714" cy="649056"/>
          </a:xfrm>
          <a:prstGeom prst="rect">
            <a:avLst/>
          </a:prstGeom>
          <a:noFill/>
          <a:ln>
            <a:noFill/>
          </a:ln>
          <a:effectLst>
            <a:softEdge rad="63500"/>
          </a:effectLst>
        </p:spPr>
      </p:pic>
      <p:pic>
        <p:nvPicPr>
          <p:cNvPr id="9" name="Picture 8" descr="C:\Users\mghoneima\Downloads\iHub-Logo.jpg"/>
          <p:cNvPicPr/>
          <p:nvPr/>
        </p:nvPicPr>
        <p:blipFill rotWithShape="1">
          <a:blip r:embed="rId3" cstate="print">
            <a:extLst>
              <a:ext uri="{28A0092B-C50C-407E-A947-70E740481C1C}">
                <a14:useLocalDpi xmlns:a14="http://schemas.microsoft.com/office/drawing/2010/main" val="0"/>
              </a:ext>
            </a:extLst>
          </a:blip>
          <a:srcRect b="-11729"/>
          <a:stretch/>
        </p:blipFill>
        <p:spPr bwMode="auto">
          <a:xfrm>
            <a:off x="10393407" y="749772"/>
            <a:ext cx="773766" cy="366759"/>
          </a:xfrm>
          <a:prstGeom prst="rect">
            <a:avLst/>
          </a:prstGeom>
          <a:noFill/>
          <a:ln>
            <a:noFill/>
          </a:ln>
          <a:effectLst>
            <a:softEdge rad="63500"/>
          </a:effectLst>
        </p:spPr>
      </p:pic>
    </p:spTree>
    <p:extLst>
      <p:ext uri="{BB962C8B-B14F-4D97-AF65-F5344CB8AC3E}">
        <p14:creationId xmlns:p14="http://schemas.microsoft.com/office/powerpoint/2010/main" val="46381154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EVER Organization and Partners</a:t>
            </a:r>
          </a:p>
        </p:txBody>
      </p:sp>
      <p:sp>
        <p:nvSpPr>
          <p:cNvPr id="3" name="Content Placeholder 2"/>
          <p:cNvSpPr>
            <a:spLocks noGrp="1"/>
          </p:cNvSpPr>
          <p:nvPr>
            <p:ph idx="1"/>
          </p:nvPr>
        </p:nvSpPr>
        <p:spPr/>
        <p:txBody>
          <a:bodyPr/>
          <a:lstStyle/>
          <a:p>
            <a:r>
              <a:rPr lang="en-US" dirty="0" smtClean="0"/>
              <a:t>EVER Advisory Board: ASRT representatives and </a:t>
            </a:r>
            <a:r>
              <a:rPr lang="en-US" dirty="0" err="1" smtClean="0"/>
              <a:t>iHub</a:t>
            </a:r>
            <a:r>
              <a:rPr lang="en-US" dirty="0" smtClean="0"/>
              <a:t> board members : Dr. Mohamed </a:t>
            </a:r>
            <a:r>
              <a:rPr lang="en-US" dirty="0" err="1" smtClean="0"/>
              <a:t>Abdelaziz</a:t>
            </a:r>
            <a:r>
              <a:rPr lang="en-US" dirty="0" smtClean="0"/>
              <a:t> and </a:t>
            </a:r>
            <a:r>
              <a:rPr lang="en-US" dirty="0" err="1" smtClean="0"/>
              <a:t>Dr</a:t>
            </a:r>
            <a:r>
              <a:rPr lang="en-US" dirty="0" smtClean="0"/>
              <a:t> </a:t>
            </a:r>
            <a:r>
              <a:rPr lang="en-US" dirty="0" err="1" smtClean="0"/>
              <a:t>Maged</a:t>
            </a:r>
            <a:r>
              <a:rPr lang="en-US" dirty="0" smtClean="0"/>
              <a:t> </a:t>
            </a:r>
            <a:r>
              <a:rPr lang="en-US" dirty="0" err="1" smtClean="0"/>
              <a:t>Ghoniema</a:t>
            </a:r>
            <a:r>
              <a:rPr lang="en-US" dirty="0" smtClean="0"/>
              <a:t>. </a:t>
            </a:r>
          </a:p>
          <a:p>
            <a:r>
              <a:rPr lang="en-US" dirty="0" smtClean="0"/>
              <a:t>EVER Project Manager: Eng. Ali A. Hosny, Technical Support @ Toyota Egypt</a:t>
            </a:r>
          </a:p>
          <a:p>
            <a:r>
              <a:rPr lang="en-US" dirty="0" smtClean="0"/>
              <a:t>Technical Mentors Team Leader : Eng. Ahmed </a:t>
            </a:r>
            <a:r>
              <a:rPr lang="en-US" dirty="0" err="1" smtClean="0"/>
              <a:t>Abdelkader</a:t>
            </a:r>
            <a:r>
              <a:rPr lang="en-US" dirty="0" smtClean="0"/>
              <a:t> , TA</a:t>
            </a:r>
          </a:p>
          <a:p>
            <a:r>
              <a:rPr lang="en-US" dirty="0" smtClean="0"/>
              <a:t>Technical Mentors Advisor : Eng. Mohamed </a:t>
            </a:r>
            <a:r>
              <a:rPr lang="en-US" dirty="0" err="1" smtClean="0"/>
              <a:t>Abdelshakoor</a:t>
            </a:r>
            <a:r>
              <a:rPr lang="en-US" dirty="0" smtClean="0"/>
              <a:t> , TA</a:t>
            </a:r>
          </a:p>
          <a:p>
            <a:r>
              <a:rPr lang="en-US" dirty="0" smtClean="0"/>
              <a:t>Technical Mentor: Eng. Mohamed  </a:t>
            </a:r>
            <a:r>
              <a:rPr lang="en-US" dirty="0" err="1" smtClean="0"/>
              <a:t>Bayoomy</a:t>
            </a:r>
            <a:r>
              <a:rPr lang="en-US" dirty="0" smtClean="0"/>
              <a:t>, Design Engineer MCV</a:t>
            </a:r>
          </a:p>
          <a:p>
            <a:r>
              <a:rPr lang="en-US" dirty="0" smtClean="0"/>
              <a:t>Technical Mentor: Eng. Mahmoud </a:t>
            </a:r>
            <a:r>
              <a:rPr lang="en-US" dirty="0" err="1" smtClean="0"/>
              <a:t>Samy</a:t>
            </a:r>
            <a:r>
              <a:rPr lang="en-US" dirty="0" smtClean="0"/>
              <a:t>, Ex. Deputy Team Captain ASURT FS.</a:t>
            </a:r>
          </a:p>
        </p:txBody>
      </p:sp>
      <p:pic>
        <p:nvPicPr>
          <p:cNvPr id="4" name="Picture 3" descr="C:\Users\mghoneima\Downloads\ASRT.jpg"/>
          <p:cNvPicPr/>
          <p:nvPr/>
        </p:nvPicPr>
        <p:blipFill rotWithShape="1">
          <a:blip r:embed="rId2" cstate="print">
            <a:extLst>
              <a:ext uri="{28A0092B-C50C-407E-A947-70E740481C1C}">
                <a14:useLocalDpi xmlns:a14="http://schemas.microsoft.com/office/drawing/2010/main" val="0"/>
              </a:ext>
            </a:extLst>
          </a:blip>
          <a:srcRect b="12691"/>
          <a:stretch/>
        </p:blipFill>
        <p:spPr bwMode="auto">
          <a:xfrm>
            <a:off x="10403209" y="100716"/>
            <a:ext cx="744714" cy="649056"/>
          </a:xfrm>
          <a:prstGeom prst="rect">
            <a:avLst/>
          </a:prstGeom>
          <a:noFill/>
          <a:ln>
            <a:noFill/>
          </a:ln>
          <a:effectLst>
            <a:softEdge rad="63500"/>
          </a:effectLst>
        </p:spPr>
      </p:pic>
      <p:pic>
        <p:nvPicPr>
          <p:cNvPr id="5" name="Picture 4" descr="C:\Users\mghoneima\Downloads\iHub-Logo.jpg"/>
          <p:cNvPicPr/>
          <p:nvPr/>
        </p:nvPicPr>
        <p:blipFill rotWithShape="1">
          <a:blip r:embed="rId3" cstate="print">
            <a:extLst>
              <a:ext uri="{28A0092B-C50C-407E-A947-70E740481C1C}">
                <a14:useLocalDpi xmlns:a14="http://schemas.microsoft.com/office/drawing/2010/main" val="0"/>
              </a:ext>
            </a:extLst>
          </a:blip>
          <a:srcRect b="-11729"/>
          <a:stretch/>
        </p:blipFill>
        <p:spPr bwMode="auto">
          <a:xfrm>
            <a:off x="10393407" y="749772"/>
            <a:ext cx="773766" cy="366759"/>
          </a:xfrm>
          <a:prstGeom prst="rect">
            <a:avLst/>
          </a:prstGeom>
          <a:noFill/>
          <a:ln>
            <a:noFill/>
          </a:ln>
          <a:effectLst>
            <a:softEdge rad="63500"/>
          </a:effectLst>
        </p:spPr>
      </p:pic>
    </p:spTree>
    <p:extLst>
      <p:ext uri="{BB962C8B-B14F-4D97-AF65-F5344CB8AC3E}">
        <p14:creationId xmlns:p14="http://schemas.microsoft.com/office/powerpoint/2010/main" val="129948717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Provisional Key-Dates </a:t>
            </a:r>
            <a:endParaRPr lang="en-US" dirty="0"/>
          </a:p>
        </p:txBody>
      </p:sp>
      <p:sp>
        <p:nvSpPr>
          <p:cNvPr id="3" name="Content Placeholder 2"/>
          <p:cNvSpPr>
            <a:spLocks noGrp="1"/>
          </p:cNvSpPr>
          <p:nvPr>
            <p:ph idx="1"/>
          </p:nvPr>
        </p:nvSpPr>
        <p:spPr/>
        <p:txBody>
          <a:bodyPr/>
          <a:lstStyle/>
          <a:p>
            <a:pPr marL="0" indent="0">
              <a:buNone/>
            </a:pPr>
            <a:endParaRPr lang="en-US" dirty="0" smtClean="0"/>
          </a:p>
          <a:p>
            <a:r>
              <a:rPr lang="en-US" dirty="0" smtClean="0"/>
              <a:t>Team Registration extended until</a:t>
            </a:r>
            <a:r>
              <a:rPr lang="en-US" dirty="0" smtClean="0"/>
              <a:t>: 15</a:t>
            </a:r>
            <a:r>
              <a:rPr lang="en-US" baseline="30000" dirty="0" smtClean="0"/>
              <a:t>th</a:t>
            </a:r>
            <a:r>
              <a:rPr lang="en-US" dirty="0" smtClean="0"/>
              <a:t> of January 2018</a:t>
            </a:r>
          </a:p>
          <a:p>
            <a:r>
              <a:rPr lang="en-US" dirty="0" smtClean="0"/>
              <a:t>EVER </a:t>
            </a:r>
            <a:r>
              <a:rPr lang="en-US" dirty="0" smtClean="0"/>
              <a:t>Academy Orientation </a:t>
            </a:r>
            <a:r>
              <a:rPr lang="en-US" dirty="0"/>
              <a:t>day: </a:t>
            </a:r>
            <a:r>
              <a:rPr lang="en-US" dirty="0" smtClean="0"/>
              <a:t>20</a:t>
            </a:r>
            <a:r>
              <a:rPr lang="en-US" baseline="30000" dirty="0" smtClean="0"/>
              <a:t>th</a:t>
            </a:r>
            <a:r>
              <a:rPr lang="en-US" dirty="0" smtClean="0"/>
              <a:t> </a:t>
            </a:r>
            <a:r>
              <a:rPr lang="en-US" dirty="0"/>
              <a:t>of January 2018</a:t>
            </a:r>
          </a:p>
          <a:p>
            <a:pPr lvl="0"/>
            <a:r>
              <a:rPr lang="en-US" dirty="0" smtClean="0"/>
              <a:t>EVER </a:t>
            </a:r>
            <a:r>
              <a:rPr lang="en-US" dirty="0"/>
              <a:t>Academy: 28</a:t>
            </a:r>
            <a:r>
              <a:rPr lang="en-US" baseline="30000" dirty="0"/>
              <a:t>th</a:t>
            </a:r>
            <a:r>
              <a:rPr lang="en-US" dirty="0"/>
              <a:t> of January 2018 to 1 February 2018</a:t>
            </a:r>
          </a:p>
          <a:p>
            <a:pPr lvl="0"/>
            <a:r>
              <a:rPr lang="en-US" dirty="0"/>
              <a:t>Design Report Submission Deadline: 2</a:t>
            </a:r>
            <a:r>
              <a:rPr lang="en-US" baseline="30000" dirty="0"/>
              <a:t>nd</a:t>
            </a:r>
            <a:r>
              <a:rPr lang="en-US" dirty="0"/>
              <a:t> of March 2018</a:t>
            </a:r>
          </a:p>
          <a:p>
            <a:pPr lvl="0"/>
            <a:r>
              <a:rPr lang="en-US" dirty="0"/>
              <a:t>Short Listed </a:t>
            </a:r>
            <a:r>
              <a:rPr lang="en-US" dirty="0" smtClean="0"/>
              <a:t>Teams </a:t>
            </a:r>
            <a:r>
              <a:rPr lang="en-US" dirty="0" err="1" smtClean="0"/>
              <a:t>Announcment</a:t>
            </a:r>
            <a:r>
              <a:rPr lang="en-US" dirty="0" smtClean="0"/>
              <a:t>: </a:t>
            </a:r>
            <a:r>
              <a:rPr lang="en-US" dirty="0"/>
              <a:t>12</a:t>
            </a:r>
            <a:r>
              <a:rPr lang="en-US" baseline="30000" dirty="0"/>
              <a:t>th </a:t>
            </a:r>
            <a:r>
              <a:rPr lang="en-US" dirty="0"/>
              <a:t>of March 2018 </a:t>
            </a:r>
          </a:p>
          <a:p>
            <a:pPr lvl="0"/>
            <a:r>
              <a:rPr lang="en-US" dirty="0" smtClean="0"/>
              <a:t>EVER </a:t>
            </a:r>
            <a:r>
              <a:rPr lang="en-US" dirty="0"/>
              <a:t>Competition: 1</a:t>
            </a:r>
            <a:r>
              <a:rPr lang="en-US" baseline="30000" dirty="0"/>
              <a:t>st</a:t>
            </a:r>
            <a:r>
              <a:rPr lang="en-US" dirty="0"/>
              <a:t> of September 2018.</a:t>
            </a:r>
          </a:p>
          <a:p>
            <a:endParaRPr lang="en-US" dirty="0"/>
          </a:p>
        </p:txBody>
      </p:sp>
      <p:pic>
        <p:nvPicPr>
          <p:cNvPr id="8" name="Picture 7" descr="C:\Users\mghoneima\Downloads\ASRT.jpg"/>
          <p:cNvPicPr/>
          <p:nvPr/>
        </p:nvPicPr>
        <p:blipFill rotWithShape="1">
          <a:blip r:embed="rId2" cstate="print">
            <a:extLst>
              <a:ext uri="{28A0092B-C50C-407E-A947-70E740481C1C}">
                <a14:useLocalDpi xmlns:a14="http://schemas.microsoft.com/office/drawing/2010/main" val="0"/>
              </a:ext>
            </a:extLst>
          </a:blip>
          <a:srcRect b="12691"/>
          <a:stretch/>
        </p:blipFill>
        <p:spPr bwMode="auto">
          <a:xfrm>
            <a:off x="10403209" y="100716"/>
            <a:ext cx="744714" cy="649056"/>
          </a:xfrm>
          <a:prstGeom prst="rect">
            <a:avLst/>
          </a:prstGeom>
          <a:noFill/>
          <a:ln>
            <a:noFill/>
          </a:ln>
          <a:effectLst>
            <a:softEdge rad="63500"/>
          </a:effectLst>
        </p:spPr>
      </p:pic>
      <p:pic>
        <p:nvPicPr>
          <p:cNvPr id="9" name="Picture 8" descr="C:\Users\mghoneima\Downloads\iHub-Logo.jpg"/>
          <p:cNvPicPr/>
          <p:nvPr/>
        </p:nvPicPr>
        <p:blipFill rotWithShape="1">
          <a:blip r:embed="rId3" cstate="print">
            <a:extLst>
              <a:ext uri="{28A0092B-C50C-407E-A947-70E740481C1C}">
                <a14:useLocalDpi xmlns:a14="http://schemas.microsoft.com/office/drawing/2010/main" val="0"/>
              </a:ext>
            </a:extLst>
          </a:blip>
          <a:srcRect b="-11729"/>
          <a:stretch/>
        </p:blipFill>
        <p:spPr bwMode="auto">
          <a:xfrm>
            <a:off x="10393407" y="749772"/>
            <a:ext cx="773766" cy="366759"/>
          </a:xfrm>
          <a:prstGeom prst="rect">
            <a:avLst/>
          </a:prstGeom>
          <a:noFill/>
          <a:ln>
            <a:noFill/>
          </a:ln>
          <a:effectLst>
            <a:softEdge rad="63500"/>
          </a:effectLst>
        </p:spPr>
      </p:pic>
    </p:spTree>
    <p:extLst>
      <p:ext uri="{BB962C8B-B14F-4D97-AF65-F5344CB8AC3E}">
        <p14:creationId xmlns:p14="http://schemas.microsoft.com/office/powerpoint/2010/main" val="55929429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Teams Registration</a:t>
            </a:r>
            <a:endParaRPr lang="en-US" dirty="0"/>
          </a:p>
        </p:txBody>
      </p:sp>
      <p:sp>
        <p:nvSpPr>
          <p:cNvPr id="3" name="Content Placeholder 2"/>
          <p:cNvSpPr>
            <a:spLocks noGrp="1"/>
          </p:cNvSpPr>
          <p:nvPr>
            <p:ph idx="1"/>
          </p:nvPr>
        </p:nvSpPr>
        <p:spPr>
          <a:xfrm>
            <a:off x="838200" y="1825624"/>
            <a:ext cx="10515600" cy="4820835"/>
          </a:xfrm>
        </p:spPr>
        <p:txBody>
          <a:bodyPr>
            <a:normAutofit/>
          </a:bodyPr>
          <a:lstStyle/>
          <a:p>
            <a:r>
              <a:rPr lang="en-US" dirty="0"/>
              <a:t>For this first year of the rally, the competition will be on National Basis, all Faculties of Engineering in Egyptian Universities are welcome to register </a:t>
            </a:r>
            <a:r>
              <a:rPr lang="en-US" b="1" dirty="0"/>
              <a:t>one</a:t>
            </a:r>
            <a:r>
              <a:rPr lang="en-US" dirty="0"/>
              <a:t> competing team. </a:t>
            </a:r>
            <a:endParaRPr lang="en-US" dirty="0" smtClean="0"/>
          </a:p>
          <a:p>
            <a:endParaRPr lang="en-US" dirty="0"/>
          </a:p>
          <a:p>
            <a:r>
              <a:rPr lang="en-US" dirty="0" smtClean="0"/>
              <a:t>Applications to enter the competition will be made via online registration (Intention to participate). URL: </a:t>
            </a:r>
            <a:r>
              <a:rPr lang="en-US" dirty="0">
                <a:hlinkClick r:id="rId2"/>
              </a:rPr>
              <a:t>http://</a:t>
            </a:r>
            <a:r>
              <a:rPr lang="en-US" dirty="0" smtClean="0">
                <a:hlinkClick r:id="rId2"/>
              </a:rPr>
              <a:t>ihub.asu.edu.eg/evr.html</a:t>
            </a:r>
            <a:endParaRPr lang="en-US" dirty="0" smtClean="0"/>
          </a:p>
          <a:p>
            <a:pPr lvl="0"/>
            <a:endParaRPr lang="en-US" dirty="0"/>
          </a:p>
          <a:p>
            <a:pPr lvl="0"/>
            <a:r>
              <a:rPr lang="en-US" dirty="0"/>
              <a:t>By fact of their registration, participants </a:t>
            </a:r>
            <a:r>
              <a:rPr lang="en-US" dirty="0" smtClean="0"/>
              <a:t>accept basic competition rules as found in the event information abstract </a:t>
            </a:r>
            <a:r>
              <a:rPr lang="en-US" dirty="0" smtClean="0"/>
              <a:t>and </a:t>
            </a:r>
            <a:r>
              <a:rPr lang="en-US" dirty="0" smtClean="0"/>
              <a:t>to </a:t>
            </a:r>
            <a:r>
              <a:rPr lang="en-US" dirty="0"/>
              <a:t>abide by all decisions made by the Event Organizers. </a:t>
            </a:r>
          </a:p>
        </p:txBody>
      </p:sp>
      <p:pic>
        <p:nvPicPr>
          <p:cNvPr id="8" name="Picture 7" descr="C:\Users\mghoneima\Downloads\ASRT.jpg"/>
          <p:cNvPicPr/>
          <p:nvPr/>
        </p:nvPicPr>
        <p:blipFill rotWithShape="1">
          <a:blip r:embed="rId3" cstate="print">
            <a:extLst>
              <a:ext uri="{28A0092B-C50C-407E-A947-70E740481C1C}">
                <a14:useLocalDpi xmlns:a14="http://schemas.microsoft.com/office/drawing/2010/main" val="0"/>
              </a:ext>
            </a:extLst>
          </a:blip>
          <a:srcRect b="12691"/>
          <a:stretch/>
        </p:blipFill>
        <p:spPr bwMode="auto">
          <a:xfrm>
            <a:off x="10403209" y="100716"/>
            <a:ext cx="744714" cy="649056"/>
          </a:xfrm>
          <a:prstGeom prst="rect">
            <a:avLst/>
          </a:prstGeom>
          <a:noFill/>
          <a:ln>
            <a:noFill/>
          </a:ln>
          <a:effectLst>
            <a:softEdge rad="63500"/>
          </a:effectLst>
        </p:spPr>
      </p:pic>
      <p:pic>
        <p:nvPicPr>
          <p:cNvPr id="9" name="Picture 8" descr="C:\Users\mghoneima\Downloads\iHub-Logo.jpg"/>
          <p:cNvPicPr/>
          <p:nvPr/>
        </p:nvPicPr>
        <p:blipFill rotWithShape="1">
          <a:blip r:embed="rId4" cstate="print">
            <a:extLst>
              <a:ext uri="{28A0092B-C50C-407E-A947-70E740481C1C}">
                <a14:useLocalDpi xmlns:a14="http://schemas.microsoft.com/office/drawing/2010/main" val="0"/>
              </a:ext>
            </a:extLst>
          </a:blip>
          <a:srcRect b="-11729"/>
          <a:stretch/>
        </p:blipFill>
        <p:spPr bwMode="auto">
          <a:xfrm>
            <a:off x="10393407" y="749772"/>
            <a:ext cx="773766" cy="366759"/>
          </a:xfrm>
          <a:prstGeom prst="rect">
            <a:avLst/>
          </a:prstGeom>
          <a:noFill/>
          <a:ln>
            <a:noFill/>
          </a:ln>
          <a:effectLst>
            <a:softEdge rad="63500"/>
          </a:effectLst>
        </p:spPr>
      </p:pic>
    </p:spTree>
    <p:extLst>
      <p:ext uri="{BB962C8B-B14F-4D97-AF65-F5344CB8AC3E}">
        <p14:creationId xmlns:p14="http://schemas.microsoft.com/office/powerpoint/2010/main" val="82264203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Teams Registration</a:t>
            </a:r>
            <a:endParaRPr lang="en-US" dirty="0"/>
          </a:p>
        </p:txBody>
      </p:sp>
      <p:sp>
        <p:nvSpPr>
          <p:cNvPr id="3" name="Content Placeholder 2"/>
          <p:cNvSpPr>
            <a:spLocks noGrp="1"/>
          </p:cNvSpPr>
          <p:nvPr>
            <p:ph idx="1"/>
          </p:nvPr>
        </p:nvSpPr>
        <p:spPr>
          <a:xfrm>
            <a:off x="838200" y="1825624"/>
            <a:ext cx="10515600" cy="4820835"/>
          </a:xfrm>
        </p:spPr>
        <p:txBody>
          <a:bodyPr>
            <a:normAutofit/>
          </a:bodyPr>
          <a:lstStyle/>
          <a:p>
            <a:pPr lvl="0"/>
            <a:r>
              <a:rPr lang="en-US" dirty="0" smtClean="0"/>
              <a:t>For </a:t>
            </a:r>
            <a:r>
              <a:rPr lang="en-US" dirty="0"/>
              <a:t>each application, University Name, a Team Manager, and a Faculty Advisor must be designated. </a:t>
            </a:r>
            <a:r>
              <a:rPr lang="en-US" b="1" dirty="0"/>
              <a:t>Also, a </a:t>
            </a:r>
            <a:r>
              <a:rPr lang="en-US" b="1" dirty="0" smtClean="0"/>
              <a:t>Faculty endorsement </a:t>
            </a:r>
            <a:r>
              <a:rPr lang="en-US" b="1" dirty="0"/>
              <a:t>letters must be submitted. (Template attached</a:t>
            </a:r>
            <a:r>
              <a:rPr lang="en-US" b="1" dirty="0" smtClean="0"/>
              <a:t>).</a:t>
            </a:r>
          </a:p>
          <a:p>
            <a:pPr lvl="0"/>
            <a:endParaRPr lang="en-US" dirty="0"/>
          </a:p>
          <a:p>
            <a:pPr lvl="0"/>
            <a:r>
              <a:rPr lang="en-US" b="1" dirty="0"/>
              <a:t>In the </a:t>
            </a:r>
            <a:r>
              <a:rPr lang="en-US" b="1" dirty="0" smtClean="0"/>
              <a:t>Faculty Endorsement </a:t>
            </a:r>
            <a:r>
              <a:rPr lang="en-US" b="1" dirty="0"/>
              <a:t>letter the University needs to pledge support </a:t>
            </a:r>
            <a:r>
              <a:rPr lang="en-US" b="1" dirty="0" smtClean="0"/>
              <a:t>for the teams transportation and accommodation costs regarding the competition for </a:t>
            </a:r>
            <a:r>
              <a:rPr lang="en-US" b="1" dirty="0"/>
              <a:t>its team incase of acceptance to participate in </a:t>
            </a:r>
            <a:r>
              <a:rPr lang="en-US" b="1" dirty="0" smtClean="0"/>
              <a:t>EVER </a:t>
            </a:r>
            <a:r>
              <a:rPr lang="en-US" b="1" dirty="0"/>
              <a:t>Egypt. </a:t>
            </a:r>
            <a:endParaRPr lang="en-US" b="1" dirty="0" smtClean="0"/>
          </a:p>
          <a:p>
            <a:pPr lvl="0"/>
            <a:endParaRPr lang="en-US" b="1" dirty="0" smtClean="0"/>
          </a:p>
          <a:p>
            <a:pPr lvl="0"/>
            <a:r>
              <a:rPr lang="en-US" dirty="0" smtClean="0"/>
              <a:t>The support </a:t>
            </a:r>
            <a:r>
              <a:rPr lang="en-US" dirty="0"/>
              <a:t>pledged by the </a:t>
            </a:r>
            <a:r>
              <a:rPr lang="en-US" dirty="0" smtClean="0"/>
              <a:t>Faculty is </a:t>
            </a:r>
            <a:r>
              <a:rPr lang="en-US" dirty="0"/>
              <a:t>not for use by or payment to </a:t>
            </a:r>
            <a:r>
              <a:rPr lang="en-US" dirty="0" smtClean="0"/>
              <a:t>EVER</a:t>
            </a:r>
            <a:r>
              <a:rPr lang="en-US" dirty="0"/>
              <a:t>, but is to assure the support of the </a:t>
            </a:r>
            <a:r>
              <a:rPr lang="en-US" dirty="0" smtClean="0"/>
              <a:t>Faculty to </a:t>
            </a:r>
            <a:r>
              <a:rPr lang="en-US" dirty="0"/>
              <a:t>its competing team</a:t>
            </a:r>
          </a:p>
          <a:p>
            <a:endParaRPr lang="en-US" dirty="0"/>
          </a:p>
        </p:txBody>
      </p:sp>
      <p:pic>
        <p:nvPicPr>
          <p:cNvPr id="8" name="Picture 7" descr="C:\Users\mghoneima\Downloads\ASRT.jpg"/>
          <p:cNvPicPr/>
          <p:nvPr/>
        </p:nvPicPr>
        <p:blipFill rotWithShape="1">
          <a:blip r:embed="rId2" cstate="print">
            <a:extLst>
              <a:ext uri="{28A0092B-C50C-407E-A947-70E740481C1C}">
                <a14:useLocalDpi xmlns:a14="http://schemas.microsoft.com/office/drawing/2010/main" val="0"/>
              </a:ext>
            </a:extLst>
          </a:blip>
          <a:srcRect b="12691"/>
          <a:stretch/>
        </p:blipFill>
        <p:spPr bwMode="auto">
          <a:xfrm>
            <a:off x="10403209" y="100716"/>
            <a:ext cx="744714" cy="649056"/>
          </a:xfrm>
          <a:prstGeom prst="rect">
            <a:avLst/>
          </a:prstGeom>
          <a:noFill/>
          <a:ln>
            <a:noFill/>
          </a:ln>
          <a:effectLst>
            <a:softEdge rad="63500"/>
          </a:effectLst>
        </p:spPr>
      </p:pic>
      <p:pic>
        <p:nvPicPr>
          <p:cNvPr id="9" name="Picture 8" descr="C:\Users\mghoneima\Downloads\iHub-Logo.jpg"/>
          <p:cNvPicPr/>
          <p:nvPr/>
        </p:nvPicPr>
        <p:blipFill rotWithShape="1">
          <a:blip r:embed="rId3" cstate="print">
            <a:extLst>
              <a:ext uri="{28A0092B-C50C-407E-A947-70E740481C1C}">
                <a14:useLocalDpi xmlns:a14="http://schemas.microsoft.com/office/drawing/2010/main" val="0"/>
              </a:ext>
            </a:extLst>
          </a:blip>
          <a:srcRect b="-11729"/>
          <a:stretch/>
        </p:blipFill>
        <p:spPr bwMode="auto">
          <a:xfrm>
            <a:off x="10393407" y="749772"/>
            <a:ext cx="773766" cy="366759"/>
          </a:xfrm>
          <a:prstGeom prst="rect">
            <a:avLst/>
          </a:prstGeom>
          <a:noFill/>
          <a:ln>
            <a:noFill/>
          </a:ln>
          <a:effectLst>
            <a:softEdge rad="63500"/>
          </a:effectLst>
        </p:spPr>
      </p:pic>
    </p:spTree>
    <p:extLst>
      <p:ext uri="{BB962C8B-B14F-4D97-AF65-F5344CB8AC3E}">
        <p14:creationId xmlns:p14="http://schemas.microsoft.com/office/powerpoint/2010/main" val="367095403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Teams </a:t>
            </a:r>
            <a:r>
              <a:rPr lang="en-US" dirty="0" smtClean="0"/>
              <a:t>Registration</a:t>
            </a:r>
            <a:endParaRPr lang="en-US" dirty="0"/>
          </a:p>
        </p:txBody>
      </p:sp>
      <p:sp>
        <p:nvSpPr>
          <p:cNvPr id="3" name="Content Placeholder 2"/>
          <p:cNvSpPr>
            <a:spLocks noGrp="1"/>
          </p:cNvSpPr>
          <p:nvPr>
            <p:ph idx="1"/>
          </p:nvPr>
        </p:nvSpPr>
        <p:spPr/>
        <p:txBody>
          <a:bodyPr>
            <a:normAutofit fontScale="92500" lnSpcReduction="20000"/>
          </a:bodyPr>
          <a:lstStyle/>
          <a:p>
            <a:pPr lvl="0"/>
            <a:r>
              <a:rPr lang="en-US" dirty="0"/>
              <a:t>A minimum of an additional 4 Team members must be added before the </a:t>
            </a:r>
            <a:r>
              <a:rPr lang="en-US" dirty="0" smtClean="0"/>
              <a:t>EVER Academy orientation </a:t>
            </a:r>
            <a:r>
              <a:rPr lang="en-US" dirty="0"/>
              <a:t>day </a:t>
            </a:r>
            <a:r>
              <a:rPr lang="en-US" dirty="0" smtClean="0"/>
              <a:t>(not </a:t>
            </a:r>
            <a:r>
              <a:rPr lang="en-US" dirty="0"/>
              <a:t>including the Team </a:t>
            </a:r>
            <a:r>
              <a:rPr lang="en-US" dirty="0" smtClean="0"/>
              <a:t>Manager</a:t>
            </a:r>
            <a:r>
              <a:rPr lang="en-US" dirty="0" smtClean="0"/>
              <a:t>).</a:t>
            </a:r>
          </a:p>
          <a:p>
            <a:pPr lvl="0"/>
            <a:endParaRPr lang="en-US" dirty="0"/>
          </a:p>
          <a:p>
            <a:r>
              <a:rPr lang="en-US" dirty="0"/>
              <a:t>We will announce within a week a team database link in order to finalize all  your registration documents</a:t>
            </a:r>
          </a:p>
          <a:p>
            <a:pPr lvl="0"/>
            <a:endParaRPr lang="en-US" dirty="0" smtClean="0"/>
          </a:p>
          <a:p>
            <a:pPr lvl="0"/>
            <a:r>
              <a:rPr lang="en-US" dirty="0" smtClean="0"/>
              <a:t>All </a:t>
            </a:r>
            <a:r>
              <a:rPr lang="en-US" dirty="0"/>
              <a:t>team members including the team manager must be students enrolled at the registering institution. </a:t>
            </a:r>
            <a:endParaRPr lang="en-US" dirty="0" smtClean="0"/>
          </a:p>
          <a:p>
            <a:pPr lvl="0"/>
            <a:endParaRPr lang="en-US" dirty="0"/>
          </a:p>
          <a:p>
            <a:pPr lvl="0"/>
            <a:r>
              <a:rPr lang="en-US" dirty="0"/>
              <a:t>The Team Manager is the Team’s sole official contact person with the Organizers. All information will be addressed to him/her. For the purposes of the project, he/she will be responsible for the Team, must speak on behalf of the Team and must be able to understand and speak both Arabic and English. </a:t>
            </a:r>
          </a:p>
        </p:txBody>
      </p:sp>
      <p:pic>
        <p:nvPicPr>
          <p:cNvPr id="8" name="Picture 7" descr="C:\Users\mghoneima\Downloads\ASRT.jpg"/>
          <p:cNvPicPr/>
          <p:nvPr/>
        </p:nvPicPr>
        <p:blipFill rotWithShape="1">
          <a:blip r:embed="rId2" cstate="print">
            <a:extLst>
              <a:ext uri="{28A0092B-C50C-407E-A947-70E740481C1C}">
                <a14:useLocalDpi xmlns:a14="http://schemas.microsoft.com/office/drawing/2010/main" val="0"/>
              </a:ext>
            </a:extLst>
          </a:blip>
          <a:srcRect b="12691"/>
          <a:stretch/>
        </p:blipFill>
        <p:spPr bwMode="auto">
          <a:xfrm>
            <a:off x="10403209" y="100716"/>
            <a:ext cx="744714" cy="649056"/>
          </a:xfrm>
          <a:prstGeom prst="rect">
            <a:avLst/>
          </a:prstGeom>
          <a:noFill/>
          <a:ln>
            <a:noFill/>
          </a:ln>
          <a:effectLst>
            <a:softEdge rad="63500"/>
          </a:effectLst>
        </p:spPr>
      </p:pic>
      <p:pic>
        <p:nvPicPr>
          <p:cNvPr id="9" name="Picture 8" descr="C:\Users\mghoneima\Downloads\iHub-Logo.jpg"/>
          <p:cNvPicPr/>
          <p:nvPr/>
        </p:nvPicPr>
        <p:blipFill rotWithShape="1">
          <a:blip r:embed="rId3" cstate="print">
            <a:extLst>
              <a:ext uri="{28A0092B-C50C-407E-A947-70E740481C1C}">
                <a14:useLocalDpi xmlns:a14="http://schemas.microsoft.com/office/drawing/2010/main" val="0"/>
              </a:ext>
            </a:extLst>
          </a:blip>
          <a:srcRect b="-11729"/>
          <a:stretch/>
        </p:blipFill>
        <p:spPr bwMode="auto">
          <a:xfrm>
            <a:off x="10393407" y="749772"/>
            <a:ext cx="773766" cy="366759"/>
          </a:xfrm>
          <a:prstGeom prst="rect">
            <a:avLst/>
          </a:prstGeom>
          <a:noFill/>
          <a:ln>
            <a:noFill/>
          </a:ln>
          <a:effectLst>
            <a:softEdge rad="63500"/>
          </a:effectLst>
        </p:spPr>
      </p:pic>
    </p:spTree>
    <p:extLst>
      <p:ext uri="{BB962C8B-B14F-4D97-AF65-F5344CB8AC3E}">
        <p14:creationId xmlns:p14="http://schemas.microsoft.com/office/powerpoint/2010/main" val="227481695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1344</TotalTime>
  <Words>1883</Words>
  <Application>Microsoft Office PowerPoint</Application>
  <PresentationFormat>Widescreen</PresentationFormat>
  <Paragraphs>146</Paragraphs>
  <Slides>21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Arial</vt:lpstr>
      <vt:lpstr>Century Gothic</vt:lpstr>
      <vt:lpstr>Wingdings</vt:lpstr>
      <vt:lpstr>Wingdings 3</vt:lpstr>
      <vt:lpstr>Ion</vt:lpstr>
      <vt:lpstr>EVER Egypt 2018</vt:lpstr>
      <vt:lpstr>Todays Topics</vt:lpstr>
      <vt:lpstr>What is the EVER? </vt:lpstr>
      <vt:lpstr>EVER Organization and Partners</vt:lpstr>
      <vt:lpstr>EVER Organization and Partners</vt:lpstr>
      <vt:lpstr>Provisional Key-Dates </vt:lpstr>
      <vt:lpstr>Teams Registration</vt:lpstr>
      <vt:lpstr>Teams Registration</vt:lpstr>
      <vt:lpstr>Teams Registration</vt:lpstr>
      <vt:lpstr>Teams Registration</vt:lpstr>
      <vt:lpstr>Teams Selection and Short-listings</vt:lpstr>
      <vt:lpstr>Teams Selection and Short-listings</vt:lpstr>
      <vt:lpstr>EVER Phases</vt:lpstr>
      <vt:lpstr>EVER Phases</vt:lpstr>
      <vt:lpstr>EVER Phases</vt:lpstr>
      <vt:lpstr>EVER 2018</vt:lpstr>
      <vt:lpstr>EVER 2018</vt:lpstr>
      <vt:lpstr>EVER 2018</vt:lpstr>
      <vt:lpstr>Tips on Team Building </vt:lpstr>
      <vt:lpstr>Initial Communication Channels</vt:lpstr>
      <vt:lpstr>Q &amp; A</vt:lpstr>
    </vt:vector>
  </TitlesOfParts>
  <Company>Toshiba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EVeR Egypt 2018</dc:title>
  <dc:creator>Ali Ahmed Hosny</dc:creator>
  <cp:lastModifiedBy>Ali Ahmed Hosny</cp:lastModifiedBy>
  <cp:revision>27</cp:revision>
  <dcterms:created xsi:type="dcterms:W3CDTF">2017-12-13T23:14:58Z</dcterms:created>
  <dcterms:modified xsi:type="dcterms:W3CDTF">2017-12-15T09:49:06Z</dcterms:modified>
</cp:coreProperties>
</file>